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3" r:id="rId4"/>
    <p:sldId id="258" r:id="rId5"/>
    <p:sldId id="264" r:id="rId6"/>
    <p:sldId id="265" r:id="rId7"/>
    <p:sldId id="266" r:id="rId8"/>
    <p:sldId id="268" r:id="rId9"/>
    <p:sldId id="269" r:id="rId10"/>
    <p:sldId id="270" r:id="rId11"/>
    <p:sldId id="271" r:id="rId12"/>
    <p:sldId id="267" r:id="rId13"/>
    <p:sldId id="272" r:id="rId14"/>
    <p:sldId id="274" r:id="rId15"/>
    <p:sldId id="259" r:id="rId16"/>
    <p:sldId id="275" r:id="rId17"/>
    <p:sldId id="260" r:id="rId18"/>
    <p:sldId id="261" r:id="rId19"/>
    <p:sldId id="262" r:id="rId20"/>
    <p:sldId id="276" r:id="rId2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20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28637D4-A4B8-4DEB-9669-070E3BCFA17B}"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s-CO"/>
        </a:p>
      </dgm:t>
    </dgm:pt>
    <dgm:pt modelId="{09158F4B-F6C8-4345-8A46-14DA47DE236C}">
      <dgm:prSet/>
      <dgm:spPr/>
      <dgm:t>
        <a:bodyPr/>
        <a:lstStyle/>
        <a:p>
          <a:pPr rtl="0"/>
          <a:r>
            <a:rPr lang="es-CO" dirty="0" smtClean="0">
              <a:latin typeface="Algerian" pitchFamily="82" charset="0"/>
            </a:rPr>
            <a:t>ESPERANZA PARA VIVIR</a:t>
          </a:r>
          <a:endParaRPr lang="es-CO" dirty="0">
            <a:latin typeface="Algerian" pitchFamily="82" charset="0"/>
          </a:endParaRPr>
        </a:p>
      </dgm:t>
    </dgm:pt>
    <dgm:pt modelId="{A5CE51EC-6087-470E-88D6-D081380A98A6}" type="parTrans" cxnId="{FBAC77B0-46C0-48F3-8259-8765D336996C}">
      <dgm:prSet/>
      <dgm:spPr/>
      <dgm:t>
        <a:bodyPr/>
        <a:lstStyle/>
        <a:p>
          <a:endParaRPr lang="es-CO"/>
        </a:p>
      </dgm:t>
    </dgm:pt>
    <dgm:pt modelId="{C7F37824-C853-436E-881A-3875CB692AC1}" type="sibTrans" cxnId="{FBAC77B0-46C0-48F3-8259-8765D336996C}">
      <dgm:prSet/>
      <dgm:spPr/>
      <dgm:t>
        <a:bodyPr/>
        <a:lstStyle/>
        <a:p>
          <a:endParaRPr lang="es-CO"/>
        </a:p>
      </dgm:t>
    </dgm:pt>
    <dgm:pt modelId="{8C002E31-1D9F-45A5-942D-B47A9F37652D}" type="pres">
      <dgm:prSet presAssocID="{628637D4-A4B8-4DEB-9669-070E3BCFA17B}" presName="Name0" presStyleCnt="0">
        <dgm:presLayoutVars>
          <dgm:dir/>
          <dgm:animLvl val="lvl"/>
          <dgm:resizeHandles val="exact"/>
        </dgm:presLayoutVars>
      </dgm:prSet>
      <dgm:spPr/>
      <dgm:t>
        <a:bodyPr/>
        <a:lstStyle/>
        <a:p>
          <a:endParaRPr lang="es-CO"/>
        </a:p>
      </dgm:t>
    </dgm:pt>
    <dgm:pt modelId="{D63445C9-A551-4ACE-B553-2A61739D4837}" type="pres">
      <dgm:prSet presAssocID="{09158F4B-F6C8-4345-8A46-14DA47DE236C}" presName="linNode" presStyleCnt="0"/>
      <dgm:spPr/>
    </dgm:pt>
    <dgm:pt modelId="{7A733051-BF4B-4916-87E8-7A882C149025}" type="pres">
      <dgm:prSet presAssocID="{09158F4B-F6C8-4345-8A46-14DA47DE236C}" presName="parentText" presStyleLbl="node1" presStyleIdx="0" presStyleCnt="1" custScaleX="267803">
        <dgm:presLayoutVars>
          <dgm:chMax val="1"/>
          <dgm:bulletEnabled val="1"/>
        </dgm:presLayoutVars>
      </dgm:prSet>
      <dgm:spPr/>
      <dgm:t>
        <a:bodyPr/>
        <a:lstStyle/>
        <a:p>
          <a:endParaRPr lang="es-CO"/>
        </a:p>
      </dgm:t>
    </dgm:pt>
  </dgm:ptLst>
  <dgm:cxnLst>
    <dgm:cxn modelId="{FBAC77B0-46C0-48F3-8259-8765D336996C}" srcId="{628637D4-A4B8-4DEB-9669-070E3BCFA17B}" destId="{09158F4B-F6C8-4345-8A46-14DA47DE236C}" srcOrd="0" destOrd="0" parTransId="{A5CE51EC-6087-470E-88D6-D081380A98A6}" sibTransId="{C7F37824-C853-436E-881A-3875CB692AC1}"/>
    <dgm:cxn modelId="{092E7A79-148B-4FE8-948A-43D5A0FEC474}" type="presOf" srcId="{628637D4-A4B8-4DEB-9669-070E3BCFA17B}" destId="{8C002E31-1D9F-45A5-942D-B47A9F37652D}" srcOrd="0" destOrd="0" presId="urn:microsoft.com/office/officeart/2005/8/layout/vList5"/>
    <dgm:cxn modelId="{175D5723-0F18-402F-A517-483FD8A6A730}" type="presOf" srcId="{09158F4B-F6C8-4345-8A46-14DA47DE236C}" destId="{7A733051-BF4B-4916-87E8-7A882C149025}" srcOrd="0" destOrd="0" presId="urn:microsoft.com/office/officeart/2005/8/layout/vList5"/>
    <dgm:cxn modelId="{636AA1C2-8A88-4D23-8D5D-5D3FC53461FE}" type="presParOf" srcId="{8C002E31-1D9F-45A5-942D-B47A9F37652D}" destId="{D63445C9-A551-4ACE-B553-2A61739D4837}" srcOrd="0" destOrd="0" presId="urn:microsoft.com/office/officeart/2005/8/layout/vList5"/>
    <dgm:cxn modelId="{048AA1D9-11D7-4D14-9E70-7CF34CFD9DD7}" type="presParOf" srcId="{D63445C9-A551-4ACE-B553-2A61739D4837}" destId="{7A733051-BF4B-4916-87E8-7A882C149025}"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733051-BF4B-4916-87E8-7A882C149025}">
      <dsp:nvSpPr>
        <dsp:cNvPr id="0" name=""/>
        <dsp:cNvSpPr/>
      </dsp:nvSpPr>
      <dsp:spPr>
        <a:xfrm>
          <a:off x="139550" y="0"/>
          <a:ext cx="7493299" cy="211809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106680" rIns="213360" bIns="106680" numCol="1" spcCol="1270" anchor="ctr" anchorCtr="0">
          <a:noAutofit/>
        </a:bodyPr>
        <a:lstStyle/>
        <a:p>
          <a:pPr lvl="0" algn="ctr" defTabSz="2489200" rtl="0">
            <a:lnSpc>
              <a:spcPct val="90000"/>
            </a:lnSpc>
            <a:spcBef>
              <a:spcPct val="0"/>
            </a:spcBef>
            <a:spcAft>
              <a:spcPct val="35000"/>
            </a:spcAft>
          </a:pPr>
          <a:r>
            <a:rPr lang="es-CO" sz="5600" kern="1200" dirty="0" smtClean="0">
              <a:latin typeface="Algerian" pitchFamily="82" charset="0"/>
            </a:rPr>
            <a:t>ESPERANZA PARA VIVIR</a:t>
          </a:r>
          <a:endParaRPr lang="es-CO" sz="5600" kern="1200" dirty="0">
            <a:latin typeface="Algerian" pitchFamily="82" charset="0"/>
          </a:endParaRPr>
        </a:p>
      </dsp:txBody>
      <dsp:txXfrm>
        <a:off x="242947" y="103397"/>
        <a:ext cx="7286505" cy="1911303"/>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15/11/2013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15/11/2013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15/11/2013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15/11/2013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15/11/2013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15/11/2013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15/11/2013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15/11/2013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15/11/2013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15/11/2013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15/11/2013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15/11/2013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diagramLayout" Target="../diagrams/layout1.xml"/><Relationship Id="rId7" Type="http://schemas.openxmlformats.org/officeDocument/2006/relationships/hyperlink" Target="http://www.google.com.co/url?sa=i&amp;rct=j&amp;q=&amp;esrc=s&amp;frm=1&amp;source=images&amp;cd=&amp;cad=rja&amp;docid=d0CuHHWwTs_jIM&amp;tbnid=8hygqLLZS7aq2M:&amp;ved=0CAUQjRw&amp;url=http://tallerdefelicidad.blogspot.com/2013/02/consejos-para-vivir-con-esperanza-2.html&amp;ei=gwqEUrOLGYrokAeUuoDoCA&amp;bvm=bv.56343320,d.eW0&amp;psig=AFQjCNGq6gyYR1gjGmG-yeIm9hsiqY7ZsQ&amp;ust=1384471500543746" TargetMode="Externa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google.com.co/url?sa=i&amp;rct=j&amp;q=&amp;esrc=s&amp;frm=1&amp;source=images&amp;cd=&amp;cad=rja&amp;docid=P5I7s8P3unh8rM&amp;tbnid=_XAaK15ZL2GXYM:&amp;ved=0CAUQjRw&amp;url=http://www.atlantico.net/noticia.php?id=149693&amp;ei=8Q2EUsOqAojIkAebvoHABQ&amp;bvm=bv.56343320,d.eW0&amp;psig=AFQjCNFIAVa6u1xiVfRK-mSFDFvO9LctYQ&amp;ust=1384472375738691"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google.com.co/url?sa=i&amp;rct=j&amp;q=&amp;esrc=s&amp;frm=1&amp;source=images&amp;cd=&amp;cad=rja&amp;docid=-i1uw4XB87TjmM&amp;tbnid=Vr5TsXvhIaJeTM:&amp;ved=0CAUQjRw&amp;url=http://ecouteisrael.centerblog.net/rub-videos-chants-.html&amp;ei=SbuEUrWKMJTGkQfJt4CwBg&amp;bvm=bv.56343320,d.eW0&amp;psig=AFQjCNEy-IzLfsOnPxae1BUhZopgjfWTbg&amp;ust=1384516520680817"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google.com.co/url?sa=i&amp;rct=j&amp;q=&amp;esrc=s&amp;frm=1&amp;source=images&amp;cd=&amp;cad=rja&amp;docid=uzuFqx4RKjMLsM&amp;tbnid=k7EmaXjo3nISQM:&amp;ved=0CAUQjRw&amp;url=http://www.angelfire.com/pe/jorgebravo/cadenaoracion.htm&amp;ei=dImFUsvkMfKqsQSLvoCoCA&amp;bvm=bv.56643336,d.cWc&amp;psig=AFQjCNEokln06dxfUq1o4Aquh2ij-l4xNA&amp;ust=1384569564337858"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google.com.co/url?sa=i&amp;source=images&amp;cd=&amp;cad=rja&amp;docid=0onDJRZRy6PNXM&amp;tbnid=6BqKKEGXyQ7rqM:&amp;ved=0CAgQjRwwAA&amp;url=http://hermanos-en-maria.blogspot.com/2009/05/bartimeo.html&amp;ei=FZCFUv29H4vqkQf8_YHQDg&amp;psig=AFQjCNFiZrhHbO3clIQgnwsqX4xv5ZbbMg&amp;ust=1384571285590589"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google.com.co/url?sa=i&amp;rct=j&amp;q=&amp;esrc=s&amp;frm=1&amp;source=images&amp;cd=&amp;cad=rja&amp;docid=RdvTcvqmMtdf2M&amp;tbnid=huT7PMTx2iViDM:&amp;ved=0CAUQjRw&amp;url=http://lecciones-biblicas.blogspot.com/2010/04/el-juicio.html&amp;ei=epKFUvCOFISrkQeF7IDAAg&amp;bvm=bv.56643336,d.eW0&amp;psig=AFQjCNHurJwmaj3-M2TEOeV4O8slqinZzQ&amp;ust=1384571865779432" TargetMode="External"/><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hyperlink" Target="http://1.bp.blogspot.com/_jlBITdVF9uA/S7WoKIaNFVI/AAAAAAAABiI/u-TDkeMH8l4/s1600/G097.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graphicFrame>
        <p:nvGraphicFramePr>
          <p:cNvPr id="4" name="3 Diagrama"/>
          <p:cNvGraphicFramePr/>
          <p:nvPr>
            <p:extLst>
              <p:ext uri="{D42A27DB-BD31-4B8C-83A1-F6EECF244321}">
                <p14:modId xmlns:p14="http://schemas.microsoft.com/office/powerpoint/2010/main" val="10880231"/>
              </p:ext>
            </p:extLst>
          </p:nvPr>
        </p:nvGraphicFramePr>
        <p:xfrm>
          <a:off x="395536" y="404664"/>
          <a:ext cx="7772400" cy="21180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https://encrypted-tbn0.gstatic.com/images?q=tbn:ANd9GcQA48vDl2_J2GBA-6mHTRReYxRJPRturjKv38F0k62RADgmEDQ8">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03648" y="2852936"/>
            <a:ext cx="6000750" cy="3619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310662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376264"/>
          </a:xfrm>
        </p:spPr>
        <p:txBody>
          <a:bodyPr>
            <a:normAutofit fontScale="92500" lnSpcReduction="10000"/>
          </a:bodyPr>
          <a:lstStyle/>
          <a:p>
            <a:pPr marL="0" indent="0">
              <a:buNone/>
            </a:pPr>
            <a:r>
              <a:rPr lang="es-CO" dirty="0" smtClean="0"/>
              <a:t>Ilustración.</a:t>
            </a:r>
          </a:p>
          <a:p>
            <a:pPr marL="0" indent="0">
              <a:buNone/>
            </a:pPr>
            <a:r>
              <a:rPr lang="es-CO" dirty="0" smtClean="0"/>
              <a:t>Si usted se relaciona con un mendigo tenga mucho cuidado. Respete su propiedad, su costal y su bordón, eso es todo lo que tiene, y quizá lo ha conseguido a base de mucho sacrificio. </a:t>
            </a:r>
          </a:p>
        </p:txBody>
      </p:sp>
      <p:pic>
        <p:nvPicPr>
          <p:cNvPr id="2050" name="Picture 2" descr="https://encrypted-tbn2.gstatic.com/images?q=tbn:ANd9GcR4Ubic_0YCg20bg3nHdvTj631bQsTBJ4onO5jaJgkJ6vBvr6iC">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3646" y="3212976"/>
            <a:ext cx="2880320" cy="302433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2996952"/>
            <a:ext cx="4572000" cy="3539430"/>
          </a:xfrm>
          <a:prstGeom prst="rect">
            <a:avLst/>
          </a:prstGeom>
        </p:spPr>
        <p:txBody>
          <a:bodyPr>
            <a:spAutoFit/>
          </a:bodyPr>
          <a:lstStyle/>
          <a:p>
            <a:pPr algn="ctr"/>
            <a:r>
              <a:rPr lang="es-CO" sz="2800" dirty="0"/>
              <a:t>En su costal hay  cartones, papeles, latas, una cobija llena de rotos etc. etc. Para el son valiosos, lo que para nosotros son simples chucherías. El mendigo se haría matar si es posible por defender su costal.</a:t>
            </a:r>
          </a:p>
        </p:txBody>
      </p:sp>
    </p:spTree>
    <p:extLst>
      <p:ext uri="{BB962C8B-B14F-4D97-AF65-F5344CB8AC3E}">
        <p14:creationId xmlns:p14="http://schemas.microsoft.com/office/powerpoint/2010/main" val="1396458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fltVal val="0"/>
                                          </p:val>
                                        </p:tav>
                                        <p:tav tm="100000">
                                          <p:val>
                                            <p:strVal val="#ppt_w"/>
                                          </p:val>
                                        </p:tav>
                                      </p:tavLst>
                                    </p:anim>
                                    <p:anim calcmode="lin" valueType="num">
                                      <p:cBhvr>
                                        <p:cTn id="8" dur="1000" fill="hold"/>
                                        <p:tgtEl>
                                          <p:spTgt spid="2050"/>
                                        </p:tgtEl>
                                        <p:attrNameLst>
                                          <p:attrName>ppt_h</p:attrName>
                                        </p:attrNameLst>
                                      </p:cBhvr>
                                      <p:tavLst>
                                        <p:tav tm="0">
                                          <p:val>
                                            <p:fltVal val="0"/>
                                          </p:val>
                                        </p:tav>
                                        <p:tav tm="100000">
                                          <p:val>
                                            <p:strVal val="#ppt_h"/>
                                          </p:val>
                                        </p:tav>
                                      </p:tavLst>
                                    </p:anim>
                                    <p:anim calcmode="lin" valueType="num">
                                      <p:cBhvr>
                                        <p:cTn id="9" dur="1000" fill="hold"/>
                                        <p:tgtEl>
                                          <p:spTgt spid="2050"/>
                                        </p:tgtEl>
                                        <p:attrNameLst>
                                          <p:attrName>style.rotation</p:attrName>
                                        </p:attrNameLst>
                                      </p:cBhvr>
                                      <p:tavLst>
                                        <p:tav tm="0">
                                          <p:val>
                                            <p:fltVal val="90"/>
                                          </p:val>
                                        </p:tav>
                                        <p:tav tm="100000">
                                          <p:val>
                                            <p:fltVal val="0"/>
                                          </p:val>
                                        </p:tav>
                                      </p:tavLst>
                                    </p:anim>
                                    <p:animEffect transition="in" filter="fade">
                                      <p:cBhvr>
                                        <p:cTn id="10" dur="1000"/>
                                        <p:tgtEl>
                                          <p:spTgt spid="205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5"/>
            <a:ext cx="4834880" cy="4032448"/>
          </a:xfrm>
        </p:spPr>
        <p:txBody>
          <a:bodyPr/>
          <a:lstStyle/>
          <a:p>
            <a:pPr marL="0" indent="0" algn="ctr">
              <a:buNone/>
            </a:pPr>
            <a:r>
              <a:rPr lang="es-CO" dirty="0"/>
              <a:t>Un invidente. Algunos nacen ciegos pero la gran mayoría se vuelven ciegos en el transcurso de la vida, lo interesante es que al perder la visión los demás sentidos se agudizan, estos de vuelven más sensibles. </a:t>
            </a:r>
          </a:p>
          <a:p>
            <a:endParaRPr lang="es-CO" dirty="0"/>
          </a:p>
        </p:txBody>
      </p:sp>
      <p:pic>
        <p:nvPicPr>
          <p:cNvPr id="3074" name="Picture 2" descr="https://encrypted-tbn3.gstatic.com/images?q=tbn:ANd9GcQm05SczpgY5rf8God0EuJf-tt5D3kkr73JI3c-juKMnLHBiVj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08465" y="980728"/>
            <a:ext cx="2952328" cy="367240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7" y="5085184"/>
            <a:ext cx="8478350" cy="1384995"/>
          </a:xfrm>
          <a:prstGeom prst="rect">
            <a:avLst/>
          </a:prstGeom>
        </p:spPr>
        <p:txBody>
          <a:bodyPr wrap="square">
            <a:spAutoFit/>
          </a:bodyPr>
          <a:lstStyle/>
          <a:p>
            <a:pPr algn="ctr"/>
            <a:r>
              <a:rPr lang="es-CO" sz="2800" dirty="0"/>
              <a:t>U</a:t>
            </a:r>
            <a:r>
              <a:rPr lang="es-CO" sz="2800" dirty="0" smtClean="0"/>
              <a:t>n </a:t>
            </a:r>
            <a:r>
              <a:rPr lang="es-CO" sz="2800" b="1" dirty="0" smtClean="0"/>
              <a:t>invidente</a:t>
            </a:r>
            <a:r>
              <a:rPr lang="es-CO" sz="2800" dirty="0" smtClean="0"/>
              <a:t> </a:t>
            </a:r>
            <a:r>
              <a:rPr lang="es-CO" sz="2800" dirty="0"/>
              <a:t>tiene un olfato, una capacidad de audición y un sentido del tacto extremadamente desarrollados y una conciencia muy sutil de su cuerpo en el espacio. </a:t>
            </a:r>
          </a:p>
        </p:txBody>
      </p:sp>
    </p:spTree>
    <p:extLst>
      <p:ext uri="{BB962C8B-B14F-4D97-AF65-F5344CB8AC3E}">
        <p14:creationId xmlns:p14="http://schemas.microsoft.com/office/powerpoint/2010/main" val="4153826933"/>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88640"/>
            <a:ext cx="8229600" cy="6542187"/>
          </a:xfrm>
          <a:blipFill>
            <a:blip r:embed="rId2"/>
            <a:tile tx="0" ty="0" sx="100000" sy="100000" flip="none" algn="tl"/>
          </a:blipFill>
        </p:spPr>
        <p:txBody>
          <a:bodyPr>
            <a:normAutofit fontScale="85000" lnSpcReduction="20000"/>
          </a:bodyPr>
          <a:lstStyle/>
          <a:p>
            <a:pPr marL="0" indent="0" algn="ctr">
              <a:buNone/>
            </a:pPr>
            <a:r>
              <a:rPr lang="es-CO" dirty="0" smtClean="0"/>
              <a:t>En </a:t>
            </a:r>
            <a:r>
              <a:rPr lang="es-CO" dirty="0" smtClean="0">
                <a:solidFill>
                  <a:srgbClr val="FF0000"/>
                </a:solidFill>
              </a:rPr>
              <a:t>Mar.10:46-52</a:t>
            </a:r>
            <a:r>
              <a:rPr lang="es-CO" dirty="0" smtClean="0"/>
              <a:t> está registrado algo que sucedió en el trajinar de la vida terrenal de nuestro Salvador. </a:t>
            </a:r>
          </a:p>
          <a:p>
            <a:pPr marL="0" indent="0">
              <a:buNone/>
            </a:pPr>
            <a:r>
              <a:rPr lang="es-CO" b="1" baseline="30000" dirty="0"/>
              <a:t>46 </a:t>
            </a:r>
            <a:r>
              <a:rPr lang="es-CO" i="1" dirty="0"/>
              <a:t>Entonces vinieron a Jericó; y al salir de Jericó él y sus discípulos y una gran multitud, Bartimeo el ciego, hijo de Timeo, estaba sentado junto al camino mendigando. </a:t>
            </a:r>
            <a:r>
              <a:rPr lang="es-CO" b="1" i="1" baseline="30000" dirty="0" smtClean="0"/>
              <a:t>47 </a:t>
            </a:r>
            <a:r>
              <a:rPr lang="es-CO" i="1" dirty="0"/>
              <a:t>Y oyendo que era Jesús nazareno, comenzó a dar voces y a decir: ¡Jesús, Hijo de David, ten misericordia de mí! </a:t>
            </a:r>
            <a:r>
              <a:rPr lang="es-CO" b="1" i="1" baseline="30000" dirty="0" smtClean="0"/>
              <a:t>48 </a:t>
            </a:r>
            <a:r>
              <a:rPr lang="es-CO" i="1" dirty="0"/>
              <a:t>Y muchos le reprendían para que callase, pero él clamaba mucho más: ¡Hijo de David, ten misericordia de mí! </a:t>
            </a:r>
            <a:endParaRPr lang="es-CO" i="1" dirty="0" smtClean="0"/>
          </a:p>
          <a:p>
            <a:pPr marL="0" indent="0">
              <a:buNone/>
            </a:pPr>
            <a:endParaRPr lang="es-CO" b="1" i="1" baseline="30000" dirty="0"/>
          </a:p>
          <a:p>
            <a:pPr marL="0" indent="0">
              <a:buNone/>
            </a:pPr>
            <a:r>
              <a:rPr lang="es-CO" b="1" i="1" baseline="30000" dirty="0" smtClean="0"/>
              <a:t>49</a:t>
            </a:r>
            <a:r>
              <a:rPr lang="es-CO" b="1" i="1" dirty="0" smtClean="0"/>
              <a:t> </a:t>
            </a:r>
            <a:r>
              <a:rPr lang="es-CO" i="1" dirty="0" smtClean="0"/>
              <a:t>Entonces </a:t>
            </a:r>
            <a:r>
              <a:rPr lang="es-CO" i="1" dirty="0"/>
              <a:t>Jesús, deteniéndose, mandó llamarle; y llamaron al ciego, diciéndole: Ten confianza; levántate, te llama. </a:t>
            </a:r>
            <a:r>
              <a:rPr lang="es-CO" b="1" i="1" baseline="30000" dirty="0" smtClean="0"/>
              <a:t>50 </a:t>
            </a:r>
            <a:r>
              <a:rPr lang="es-CO" i="1" dirty="0"/>
              <a:t>El entonces, arrojando su capa, se levantó y vino a Jesús. </a:t>
            </a:r>
            <a:endParaRPr lang="es-CO" i="1" dirty="0" smtClean="0"/>
          </a:p>
          <a:p>
            <a:pPr marL="0" indent="0">
              <a:buNone/>
            </a:pPr>
            <a:r>
              <a:rPr lang="es-CO" b="1" i="1" baseline="30000" dirty="0" smtClean="0"/>
              <a:t>51 </a:t>
            </a:r>
            <a:r>
              <a:rPr lang="es-CO" i="1" dirty="0"/>
              <a:t>Respondiendo Jesús, le dijo: ¿Qué quieres que te haga? Y el ciego le dijo: Maestro, que recobre la vista. </a:t>
            </a:r>
            <a:r>
              <a:rPr lang="es-CO" b="1" i="1" baseline="30000" dirty="0" smtClean="0"/>
              <a:t>52 </a:t>
            </a:r>
            <a:r>
              <a:rPr lang="es-CO" i="1" dirty="0"/>
              <a:t>Y Jesús le dijo: Vete, tu fe te ha salvado. Y en seguida recobró la vista, y seguía a Jesús en el </a:t>
            </a:r>
            <a:r>
              <a:rPr lang="es-CO" i="1" dirty="0" smtClean="0"/>
              <a:t>camino</a:t>
            </a:r>
            <a:r>
              <a:rPr lang="es-CO" dirty="0" smtClean="0"/>
              <a:t>.</a:t>
            </a:r>
          </a:p>
          <a:p>
            <a:endParaRPr lang="es-CO" dirty="0"/>
          </a:p>
        </p:txBody>
      </p:sp>
    </p:spTree>
    <p:extLst>
      <p:ext uri="{BB962C8B-B14F-4D97-AF65-F5344CB8AC3E}">
        <p14:creationId xmlns:p14="http://schemas.microsoft.com/office/powerpoint/2010/main" val="566535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circle(in)">
                                      <p:cBhvr>
                                        <p:cTn id="10" dur="2000"/>
                                        <p:tgtEl>
                                          <p:spTgt spid="3">
                                            <p:txEl>
                                              <p:pRg st="3" end="3"/>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circle(in)">
                                      <p:cBhvr>
                                        <p:cTn id="13"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84976" cy="6264696"/>
          </a:xfrm>
        </p:spPr>
        <p:txBody>
          <a:bodyPr>
            <a:normAutofit fontScale="85000" lnSpcReduction="20000"/>
          </a:bodyPr>
          <a:lstStyle/>
          <a:p>
            <a:pPr marL="0" indent="0" algn="ctr">
              <a:buNone/>
            </a:pPr>
            <a:r>
              <a:rPr lang="es-CO" dirty="0"/>
              <a:t>La perdida de la </a:t>
            </a:r>
            <a:r>
              <a:rPr lang="es-CO" dirty="0" smtClean="0"/>
              <a:t>visión </a:t>
            </a:r>
            <a:r>
              <a:rPr lang="es-CO" dirty="0"/>
              <a:t>generalmente conduce a una persona a la mendicidad. </a:t>
            </a:r>
          </a:p>
          <a:p>
            <a:pPr marL="0" indent="0" algn="ctr">
              <a:buNone/>
            </a:pPr>
            <a:r>
              <a:rPr lang="es-CO" dirty="0"/>
              <a:t>En el tiempo de </a:t>
            </a:r>
            <a:r>
              <a:rPr lang="es-CO" dirty="0" smtClean="0"/>
              <a:t>Cristo, perder </a:t>
            </a:r>
            <a:r>
              <a:rPr lang="es-CO" dirty="0"/>
              <a:t>la </a:t>
            </a:r>
            <a:r>
              <a:rPr lang="es-CO" dirty="0" smtClean="0"/>
              <a:t>visión </a:t>
            </a:r>
            <a:r>
              <a:rPr lang="es-CO" dirty="0"/>
              <a:t>era algo terrible, a la persona se le acusaba de ser un </a:t>
            </a:r>
            <a:r>
              <a:rPr lang="es-CO" dirty="0" smtClean="0"/>
              <a:t>pecador,  le decían: «</a:t>
            </a:r>
            <a:r>
              <a:rPr lang="es-CO" dirty="0" smtClean="0">
                <a:latin typeface="Agency FB" pitchFamily="34" charset="0"/>
              </a:rPr>
              <a:t>eso </a:t>
            </a:r>
            <a:r>
              <a:rPr lang="es-CO" dirty="0">
                <a:latin typeface="Agency FB" pitchFamily="34" charset="0"/>
              </a:rPr>
              <a:t>te sucedió porque</a:t>
            </a:r>
            <a:r>
              <a:rPr lang="es-CO" dirty="0" smtClean="0">
                <a:latin typeface="Agency FB" pitchFamily="34" charset="0"/>
              </a:rPr>
              <a:t>…..</a:t>
            </a:r>
            <a:r>
              <a:rPr lang="es-CO" dirty="0" smtClean="0"/>
              <a:t>». </a:t>
            </a:r>
            <a:r>
              <a:rPr lang="es-CO" dirty="0" smtClean="0"/>
              <a:t>De </a:t>
            </a:r>
            <a:r>
              <a:rPr lang="es-CO" dirty="0"/>
              <a:t>tal forma que un invidente era abandonado a su suerte, tenía que vivir una vida </a:t>
            </a:r>
            <a:r>
              <a:rPr lang="es-CO" dirty="0" smtClean="0"/>
              <a:t>precaria, durmiendo en los andenes y </a:t>
            </a:r>
            <a:r>
              <a:rPr lang="es-CO" dirty="0"/>
              <a:t>dedicado a la mendicidad</a:t>
            </a:r>
            <a:r>
              <a:rPr lang="es-CO" dirty="0" smtClean="0"/>
              <a:t>.</a:t>
            </a:r>
          </a:p>
          <a:p>
            <a:pPr marL="0" indent="0" algn="ctr">
              <a:buNone/>
            </a:pPr>
            <a:endParaRPr lang="es-CO" dirty="0"/>
          </a:p>
          <a:p>
            <a:pPr marL="0" indent="0" algn="ctr">
              <a:buNone/>
            </a:pPr>
            <a:r>
              <a:rPr lang="es-CO" sz="4100" b="1" i="1" dirty="0" smtClean="0"/>
              <a:t>¡Existe otra clase de invidentes, peor que la ceguedad física!</a:t>
            </a:r>
          </a:p>
          <a:p>
            <a:pPr marL="0" indent="0">
              <a:buNone/>
            </a:pPr>
            <a:endParaRPr lang="es-CO" dirty="0" smtClean="0"/>
          </a:p>
          <a:p>
            <a:pPr marL="0" indent="0" algn="ctr">
              <a:buNone/>
            </a:pPr>
            <a:r>
              <a:rPr lang="es-CO" b="1" dirty="0" smtClean="0">
                <a:solidFill>
                  <a:srgbClr val="FF0000"/>
                </a:solidFill>
              </a:rPr>
              <a:t>Apo.3:17</a:t>
            </a:r>
            <a:r>
              <a:rPr lang="es-CO" dirty="0"/>
              <a:t>. Porque tú dices: </a:t>
            </a:r>
            <a:r>
              <a:rPr lang="es-CO" dirty="0" smtClean="0"/>
              <a:t>«Yo </a:t>
            </a:r>
            <a:r>
              <a:rPr lang="es-CO" dirty="0"/>
              <a:t>soy rico, y me he enriquecido, y de ninguna cosa tengo necesidad; y no sabes que tú eres un desventurado, miserable, pobre, ciego y </a:t>
            </a:r>
            <a:r>
              <a:rPr lang="es-CO" dirty="0" smtClean="0"/>
              <a:t>desnudo».</a:t>
            </a:r>
          </a:p>
          <a:p>
            <a:pPr marL="0" indent="0" algn="ctr">
              <a:buNone/>
            </a:pPr>
            <a:r>
              <a:rPr lang="es-CO" dirty="0" smtClean="0"/>
              <a:t>La gran mayoría, debido </a:t>
            </a:r>
            <a:r>
              <a:rPr lang="es-CO" dirty="0"/>
              <a:t>a su Orgullo no quería aceptar su </a:t>
            </a:r>
            <a:r>
              <a:rPr lang="es-CO" dirty="0" smtClean="0"/>
              <a:t>situación. Eran </a:t>
            </a:r>
            <a:r>
              <a:rPr lang="es-CO" dirty="0"/>
              <a:t>un </a:t>
            </a:r>
            <a:r>
              <a:rPr lang="es-CO" dirty="0" err="1"/>
              <a:t>B</a:t>
            </a:r>
            <a:r>
              <a:rPr lang="es-CO" dirty="0" err="1" smtClean="0"/>
              <a:t>atirmeo</a:t>
            </a:r>
            <a:r>
              <a:rPr lang="es-CO" dirty="0" smtClean="0"/>
              <a:t> </a:t>
            </a:r>
            <a:r>
              <a:rPr lang="es-CO" dirty="0" smtClean="0"/>
              <a:t>camuflado.</a:t>
            </a:r>
            <a:endParaRPr lang="es-CO" dirty="0"/>
          </a:p>
        </p:txBody>
      </p:sp>
    </p:spTree>
    <p:extLst>
      <p:ext uri="{BB962C8B-B14F-4D97-AF65-F5344CB8AC3E}">
        <p14:creationId xmlns:p14="http://schemas.microsoft.com/office/powerpoint/2010/main" val="272212354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5" dur="500"/>
                                        <p:tgtEl>
                                          <p:spTgt spid="3">
                                            <p:txEl>
                                              <p:pRg st="5" end="5"/>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3">
                                            <p:txEl>
                                              <p:pRg st="6" end="6"/>
                                            </p:txEl>
                                          </p:spTgt>
                                        </p:tgtEl>
                                        <p:attrNameLst>
                                          <p:attrName>style.visibility</p:attrName>
                                        </p:attrNameLst>
                                      </p:cBhvr>
                                      <p:to>
                                        <p:strVal val="visible"/>
                                      </p:to>
                                    </p:set>
                                    <p:animEffect transition="in" filter="randombar(horizontal)">
                                      <p:cBhvr>
                                        <p:cTn id="18"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690864" cy="4320479"/>
          </a:xfrm>
        </p:spPr>
        <p:txBody>
          <a:bodyPr>
            <a:normAutofit fontScale="92500" lnSpcReduction="20000"/>
          </a:bodyPr>
          <a:lstStyle/>
          <a:p>
            <a:pPr marL="0" indent="0" algn="ctr">
              <a:buNone/>
            </a:pPr>
            <a:r>
              <a:rPr lang="es-CO" dirty="0"/>
              <a:t>De Jericó a Jerusalén había </a:t>
            </a:r>
            <a:r>
              <a:rPr lang="es-CO" dirty="0" smtClean="0"/>
              <a:t>una distancia  </a:t>
            </a:r>
            <a:r>
              <a:rPr lang="es-ES" dirty="0" smtClean="0"/>
              <a:t>aproximada de 27 </a:t>
            </a:r>
            <a:r>
              <a:rPr lang="es-ES" dirty="0"/>
              <a:t>km </a:t>
            </a:r>
            <a:r>
              <a:rPr lang="es-ES" dirty="0" smtClean="0"/>
              <a:t>lo cual era una </a:t>
            </a:r>
            <a:r>
              <a:rPr lang="es-CO" dirty="0" smtClean="0"/>
              <a:t>distancia </a:t>
            </a:r>
            <a:r>
              <a:rPr lang="es-CO" dirty="0"/>
              <a:t>considerable, cosa que para Bartimeo bajo su situación le era imposible recorrer, y precisamente era allí donde Jesús había realizado muchos milagros inclusive había curado la ceguedad</a:t>
            </a:r>
            <a:r>
              <a:rPr lang="es-CO" dirty="0" smtClean="0"/>
              <a:t>. </a:t>
            </a:r>
          </a:p>
          <a:p>
            <a:pPr marL="0" indent="0">
              <a:buNone/>
            </a:pPr>
            <a:endParaRPr lang="es-CO" dirty="0"/>
          </a:p>
        </p:txBody>
      </p:sp>
      <p:sp>
        <p:nvSpPr>
          <p:cNvPr id="4" name="3 Rectángulo"/>
          <p:cNvSpPr/>
          <p:nvPr/>
        </p:nvSpPr>
        <p:spPr>
          <a:xfrm>
            <a:off x="445277" y="5157192"/>
            <a:ext cx="8208912" cy="1200329"/>
          </a:xfrm>
          <a:prstGeom prst="rect">
            <a:avLst/>
          </a:prstGeom>
        </p:spPr>
        <p:txBody>
          <a:bodyPr wrap="square">
            <a:spAutoFit/>
          </a:bodyPr>
          <a:lstStyle/>
          <a:p>
            <a:pPr algn="ctr"/>
            <a:r>
              <a:rPr lang="es-CO" sz="2400" dirty="0"/>
              <a:t>Tratemos de visualizar la escena. </a:t>
            </a:r>
            <a:r>
              <a:rPr lang="es-CO" sz="2400" dirty="0" smtClean="0"/>
              <a:t>Jesús venia de Capernaúm rumbo a </a:t>
            </a:r>
            <a:r>
              <a:rPr lang="es-CO" sz="2400" dirty="0" smtClean="0"/>
              <a:t>Jerusalén, </a:t>
            </a:r>
            <a:r>
              <a:rPr lang="es-CO" sz="2400" dirty="0" smtClean="0"/>
              <a:t>según lo relata Marcos, la </a:t>
            </a:r>
            <a:r>
              <a:rPr lang="es-CO" sz="2400" dirty="0"/>
              <a:t>carretera principal pasaba </a:t>
            </a:r>
            <a:r>
              <a:rPr lang="es-CO" sz="2400" dirty="0" smtClean="0"/>
              <a:t>por Jericó y Jesús </a:t>
            </a:r>
            <a:r>
              <a:rPr lang="es-CO" sz="2400" dirty="0"/>
              <a:t>iba de camino para la </a:t>
            </a:r>
            <a:r>
              <a:rPr lang="es-CO" sz="2400" dirty="0" smtClean="0"/>
              <a:t>Pascua.</a:t>
            </a:r>
            <a:endParaRPr lang="es-CO" sz="2400" dirty="0"/>
          </a:p>
        </p:txBody>
      </p:sp>
      <p:pic>
        <p:nvPicPr>
          <p:cNvPr id="4097" name="Picture 1" descr="http://www.xtimeline.com/__UserPic_Large/89059/evt1012311800000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260648"/>
            <a:ext cx="3600400" cy="4752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2740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77500" lnSpcReduction="20000"/>
          </a:bodyPr>
          <a:lstStyle/>
          <a:p>
            <a:pPr marL="0" indent="0" algn="ctr">
              <a:buNone/>
            </a:pPr>
            <a:r>
              <a:rPr lang="es-CO" dirty="0"/>
              <a:t>Hacia la puerta del Norte </a:t>
            </a:r>
            <a:r>
              <a:rPr lang="es-CO" dirty="0" smtClean="0"/>
              <a:t>de la muralla de Jericó se </a:t>
            </a:r>
            <a:r>
              <a:rPr lang="es-CO" dirty="0"/>
              <a:t>sentaba un mendigo ciego que se llamaba </a:t>
            </a:r>
            <a:r>
              <a:rPr lang="es-CO" dirty="0" smtClean="0"/>
              <a:t>Bartimeo.  En </a:t>
            </a:r>
            <a:r>
              <a:rPr lang="es-CO" dirty="0" smtClean="0"/>
              <a:t>ese </a:t>
            </a:r>
            <a:r>
              <a:rPr lang="es-CO" dirty="0" smtClean="0"/>
              <a:t>momento </a:t>
            </a:r>
            <a:r>
              <a:rPr lang="es-CO" dirty="0" smtClean="0"/>
              <a:t>el </a:t>
            </a:r>
            <a:r>
              <a:rPr lang="es-CO" dirty="0" smtClean="0"/>
              <a:t>sentido del oído se agudizó, y oyó el restregar de muchos pies en la carretera, y preguntó qué pasaba. Se le dijo que era que pasaba Jesús de Nazaret, </a:t>
            </a:r>
            <a:r>
              <a:rPr lang="es-CO" dirty="0" smtClean="0"/>
              <a:t>entonces </a:t>
            </a:r>
            <a:r>
              <a:rPr lang="es-CO" dirty="0" err="1" smtClean="0"/>
              <a:t>Bartimeo</a:t>
            </a:r>
            <a:r>
              <a:rPr lang="es-CO" dirty="0" smtClean="0"/>
              <a:t> se </a:t>
            </a:r>
            <a:r>
              <a:rPr lang="es-CO" dirty="0" smtClean="0"/>
              <a:t>puso a gritar para atraer Su atención. </a:t>
            </a:r>
          </a:p>
          <a:p>
            <a:pPr marL="0" indent="0">
              <a:buNone/>
            </a:pPr>
            <a:endParaRPr lang="es-CO" dirty="0"/>
          </a:p>
          <a:p>
            <a:pPr marL="0" indent="0" algn="ctr">
              <a:buNone/>
            </a:pPr>
            <a:r>
              <a:rPr lang="es-CO" sz="3400" b="1" dirty="0" smtClean="0"/>
              <a:t>¿Por qué gritaba Bartimeo?</a:t>
            </a:r>
          </a:p>
          <a:p>
            <a:pPr marL="0" indent="0" algn="ctr">
              <a:buNone/>
            </a:pPr>
            <a:r>
              <a:rPr lang="es-CO" dirty="0" smtClean="0"/>
              <a:t>Alguien le había contado que Jesús había curado dos ciegos (lea </a:t>
            </a:r>
            <a:r>
              <a:rPr lang="es-CO" dirty="0" smtClean="0">
                <a:solidFill>
                  <a:srgbClr val="FF0000"/>
                </a:solidFill>
              </a:rPr>
              <a:t>Mat.9:27-30).</a:t>
            </a:r>
          </a:p>
          <a:p>
            <a:pPr marL="0" indent="0">
              <a:buNone/>
            </a:pPr>
            <a:endParaRPr lang="es-CO" dirty="0"/>
          </a:p>
          <a:p>
            <a:pPr marL="0" indent="0" algn="ctr">
              <a:buNone/>
            </a:pPr>
            <a:r>
              <a:rPr lang="es-CO" dirty="0" smtClean="0"/>
              <a:t>En este preciso momento Bartimeo recordó lo que le habían dicho de Jesús. Y comenzó a Gritar: «</a:t>
            </a:r>
            <a:r>
              <a:rPr lang="es-CO" i="1" dirty="0"/>
              <a:t>¡Jesús, Hijo de David, ten misericordia de mí! </a:t>
            </a:r>
            <a:r>
              <a:rPr lang="es-CO" dirty="0" smtClean="0"/>
              <a:t>Para aquellos que estaban escuchando la enseñanza de Jesús cuando pasaba, aquellos gritos eran una molestia. Trataron de hacer que se callara Bartimeo; pero nadie le iba a privar de aquella oportunidad de escapar de un mundo en tinieblas.</a:t>
            </a:r>
            <a:endParaRPr lang="es-CO" dirty="0"/>
          </a:p>
        </p:txBody>
      </p:sp>
    </p:spTree>
    <p:extLst>
      <p:ext uri="{BB962C8B-B14F-4D97-AF65-F5344CB8AC3E}">
        <p14:creationId xmlns:p14="http://schemas.microsoft.com/office/powerpoint/2010/main" val="328681066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heel(1)">
                                      <p:cBhvr>
                                        <p:cTn id="15" dur="2000"/>
                                        <p:tgtEl>
                                          <p:spTgt spid="3">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wipe(down)">
                                      <p:cBhvr>
                                        <p:cTn id="2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73934" y="383320"/>
            <a:ext cx="5122912" cy="2520280"/>
          </a:xfrm>
        </p:spPr>
        <p:txBody>
          <a:bodyPr>
            <a:normAutofit fontScale="85000" lnSpcReduction="10000"/>
          </a:bodyPr>
          <a:lstStyle/>
          <a:p>
            <a:pPr marL="0" indent="0" algn="ctr">
              <a:buNone/>
            </a:pPr>
            <a:r>
              <a:rPr lang="es-CO" dirty="0" smtClean="0"/>
              <a:t>Así </a:t>
            </a:r>
            <a:r>
              <a:rPr lang="es-CO" dirty="0"/>
              <a:t>es que siguió gritando cada vez más fuerte e insistentemente: «</a:t>
            </a:r>
            <a:r>
              <a:rPr lang="es-CO" i="1" dirty="0"/>
              <a:t>¡Jesús, Hijo de David, ten misericordia de mí!, </a:t>
            </a:r>
            <a:r>
              <a:rPr lang="es-CO" dirty="0"/>
              <a:t>de tal manera que la procesión se detuvo, y él pudo encontrase con Jesús.</a:t>
            </a:r>
          </a:p>
          <a:p>
            <a:endParaRPr lang="es-CO" dirty="0"/>
          </a:p>
        </p:txBody>
      </p:sp>
      <p:sp>
        <p:nvSpPr>
          <p:cNvPr id="4" name="3 Rectángulo"/>
          <p:cNvSpPr/>
          <p:nvPr/>
        </p:nvSpPr>
        <p:spPr>
          <a:xfrm>
            <a:off x="1331640" y="3933056"/>
            <a:ext cx="5688632" cy="2677656"/>
          </a:xfrm>
          <a:prstGeom prst="rect">
            <a:avLst/>
          </a:prstGeom>
        </p:spPr>
        <p:txBody>
          <a:bodyPr wrap="square">
            <a:spAutoFit/>
          </a:bodyPr>
          <a:lstStyle/>
          <a:p>
            <a:pPr algn="ctr"/>
            <a:r>
              <a:rPr lang="es-CO" sz="2800" i="1" dirty="0">
                <a:solidFill>
                  <a:srgbClr val="FF0000"/>
                </a:solidFill>
              </a:rPr>
              <a:t>Esta es una historia de lo más reveladora. En ella podemos ver muchas de las cosas que podríamos llamar las condiciones para un milagro</a:t>
            </a:r>
            <a:r>
              <a:rPr lang="es-CO" sz="2800" i="1" dirty="0" smtClean="0">
                <a:solidFill>
                  <a:srgbClr val="FF0000"/>
                </a:solidFill>
              </a:rPr>
              <a:t>. De las cuales mencionaremos cinco.</a:t>
            </a:r>
            <a:endParaRPr lang="es-CO" sz="2800" i="1" dirty="0">
              <a:solidFill>
                <a:srgbClr val="FF0000"/>
              </a:solidFill>
            </a:endParaRPr>
          </a:p>
        </p:txBody>
      </p:sp>
      <p:sp>
        <p:nvSpPr>
          <p:cNvPr id="5" name="AutoShape 6" descr="data:image/jpeg;base64,/9j/4AAQSkZJRgABAQAAAQABAAD/2wCEAAkGBxMTEhUUExQVFRUXGRwaGRgYFx4cHBwaHBwcHBoaGBodHCggGh8lHBwYITEhJSkrLi4uHB8zODMsNygtLisBCgoKDg0OGhAQGiwkHyQsLCwsLCwsLCwsLCwsLCwsLCwsLCwsLCwsLCwsLCwsLCwsLCwsLCwsLCwsLCwsNzcsLP/AABEIAJcBTQMBIgACEQEDEQH/xAAcAAACAgMBAQAAAAAAAAAAAAAFBgMEAAIHAQj/xABFEAABAwIEAwUFBQcCBAYDAAABAgMRACEEBRIxBkFREyJhcYEykaGxwQcUUtHwIzNCYnKy4STxFUOSoiVkgoPC0jVEU//EABkBAAMBAQEAAAAAAAAAAAAAAAECAwAEBf/EACQRAAICAgICAwADAQAAAAAAAAABAhEDIRIxBEETIlEyYYFC/9oADAMBAAIRAxEAPwBYKa8CKzUknevJphCQJFb9nb/NQMqINWmVbD61jFkDui16h0manN+6Bc7Xovh0JaSDpBWecWHSilYrJ8KEltKZ0kDYz61G80E9DWr2MVzPpUbsm3Wm0ZI1bJJg1Kq2wtzqFKIO80RQyCDJERJPxim9AKWKgtbXBFz8qb8Q4Qw2Um/Zp+KQOdJDr4DWk+0SDHQDr406qP8Apm/6E/IUjewMA8Nq/wBekdQof9pq9nbQCz5H61R4a/8AyKP6Vf2miufoufGaCYGacF/usQNro+SvyoBiXQ4lZSZGuB5Dn63q3jsx7DDuNpJC3tAEck97UfdaqeASOzAH831p0jMjw2Xrc9mPWjHC+A7PFt96SNUwDHsnny8t634dTIAmAVQfK1F8sKfvSfYEqMAnvkQR9KDMDeJrOGpOF8KkPNqCb3v4kGtOL0aVH9bUQ4duWT4fQ0H0AG8Wt9+aqDDgNYdQ31p/uojxf7Rqkm+Hw8f/ANB/dW9BGvjUDR43pHwypZd8Fbe6nTjRB0enT9cqSsF+5e/XSsYMZU+EsBRMC8++gec41pTqlhZ5QI6C1HcpSDhwD40mY/C6VqB3BI+NTldjY0gdmGIJXO8m8c/ToKiOJUmQZ9wn/NXQwJSTyvQ3OP3hjoPlQX4PRpiHUKJJQCepSJqFCUfgT/0j8q8SqRUoRtTmK2JaTFkiapYhjw86LuN2251q63qG03FYxSaaSIkTFSt6Z9ke6pkpvW5atWDZAsJ/CPdUehM+yKsdnXpbFYAdysAYYDrr/Xwqhmrne/8AUr5Cr+ER/px4avrQvNB3zP4l/IVzf9Mv6F48j4fWnzDplljwQ3/aukInb+n610NgfsmR0S1/aummCICzcGD44c/FRqLJ1JSpWtBX3W4iLWP69KsZqmwH/l//AJUPbxnZqIvdKNjGwNGJmOi2Ug+wn/pH5UNxmCEkpTp8OVW8yxnZtlfPZPio7CKAYDNHkLBdKghZ2UDF7dLR9K7ZcemckU3s302kVYYaBEwDavc1aCVnTsQD8wfiD760wzsAHrUqopdotYFQ7UTtBoriAZvvQzLsKFKlRIA6bzR5cH2oopaF9lBSdprXEYhKBKzF7fWpsYQlKjyAO9T5Pwx95JS+8hAULaVBSiCOQIiRPl50rdbHireygxnWEKo7VMzynflcjrW+cvKgRGnYxvPia847y/AYHQhrSDHelQUtX8unlq5m1qo8PYwraBUCLkQREi8b8oqsfsic1x6ISq3jzrpBP+ja/oT8hXN3kaVFJ5SPdXR24+5szfuJ+VRDLoBZDbMGz/Kr5Ko1xHAkmyUgk+VBckI+/tTbuqHwNaccZoHFFhHsj2yOfMD5GnSti9iut8vPKWfJI6JiwpjypEhsHnq+tAcK2AfKmLLBHZfrrVJGfRfyP93P835V7lY/8SbJ/XcNecPjuKH81TZek/8AEGyOX/0NSYEe8XgHWeYNXeGhZk+nwNScVYFSwCm4PSo8rHZFpCjGncyIpW1QaZV4rRKlUNZP+nY8HR/dW/EWd4da1BLkXi4IST0BNZh0fsGx0cHzrJ2gtNDVxWmUketIuDPce8qfOJJJ8NJG3P8ARpEwaf3w5RWMFchV+wT/AFUr58Yedtq75gRTJw6r9jbkqhmYYRJedUVAd46RO9pn0E0k9DY029C7DhmwTIje/wDvVDNU/tPNI/Xwo2XkqKgDOn/aaH5xg1ApWR3SBBt40qeyjTBYbIqcKI/hHvqpi8chG8+gmreFeDidaDKZj16HpVBT2VfhFbalfhTWKxOkgG02ANvdUiknY250bMVdSh/Cmte0V4VbcaAqF1sxWMQl9XhXi1LsdPrFXsowSXHQlYVB5DmeQ8POo8+zNSlhuVhKTACiYATIgD1NC90GtWE8EolgTudU++hWaK7583KL4WzCfI0HzI95Xm7865/bLehfdG39I+ddAwp/ZtHwR/aqufvH+0fOnfAr/ZtjwT/YqnmCPYLzM2Jn/kT8aHwCo/0p+Rq9jx3d/wD9f60MxDUK/wDSn5VoGkOWZ4cuN6UkBSYUmeo3HuJoG7iApgquSCnczBkAx051YxGLClaAuAPaI3P8oPvqdOAQlFh3TuNx51fNLeiWJUtmZwq6SPw/U/nVdgaoA5CvMVaAZgC0nlJP1rTDL+NZSvYrjQy5XHZ9TWzrl71TwCtLdyPS/wCjR/h3BHWlbiLq9hJEx/MoHa3rRyTUY2CMeToFJwTrqgChQRzUruiOcFUAmoszyjszd1bC1JOkNOHQlCREah3VL3JNM+Mztp5x5gkhLKNZcPWbi9o5e8Vy3iDEFCFAHum6kgxJuEqTFhOxj5GueM5T09FuKj1sHu4dDuLJbUVhQQUqiCElKdU9I7wnrTuNKQAmwAgCeQ2rnnCxT26AtRSQO4eR8PWuj4Z7QpKgkKvsU6vhXVB8YtkZ/aSRUzFzW4VAaQYMR4AfG59aOKz5aGm20hKgEj2gbUCzfF6XSHEnrITAmxIidvfzqDK2VYpcz2babKWdjAPs9TF+kVHlfRRwrsKt5iBGIE6hKAP5yOvlf0pZxQdecUEAqJiYMd42E+6vczzJClobwwhKLSsxJMSTG5tvyFW32HG2dCAouEhSlJ6ybA87Vpy4qvY2KCk79FLAhacR2YWHEGQYm0b77GnvBJjs56Ck3K7BKZlZuQRBuZ9fOnR1wJWJsBHwFUg3x2Sy1ei3w/sr+qj2BZaS4X3HEJ0iLncRBPXwpbw+WYnQSj9mCZlUgx4AC3rQfMMI82NS1I0z3jqOuBukWsTIF6jPJ6RWHjtLlLoZsd9oBQSGsMlbaSYlRkjrtA8qgdxzONZLyZQRZSCbpPMeVc7dxjq1azYK1aRuCAYAB5j2p9KJZHgnWkl9XdS4g6U7ahyUQTtcwbbVJp0UVJlPiF5S1aTpkAXR7I6AiNwImmPKMxPbt4cyZRr/AKSI5zYb28qRMbiyhwG2kknSSTPUijfD+NQy4pxUlUDRCrGfxHyjanWkLJqR0v7Qs57MdmlKSop1EqMACwuevhSFwzmpdeVhtEuOA6dO1t56ATvtUec8QKxK1uK0t6ils/xAIF9jzNr+FUeAM0W0+6pBSHFtmL96ZEBMgzaSR0Fbm9m+JUkO+KjAIKHFtlW50ySD42pcxeaFaFC0KV0uoEDVB68vWk/iTOsTiFK7Z1R0khPQgmSDEDf51byjMkFkIUvvCRCvpzoyt9mhUXoIZa7Lije4HwPOiGd4kutkkwhLZASkDUFSI8wRyBqjl+XFJK1qsBZIO43k0awmJQnVKQTomLXIsfMbUjHiAOLlpfwzQQ2GkNjuptK59pRjyG97Uu8LP6XtAkpJnzIolj1l1QS3uq8CwHmOQFUsTg0NiAZ0/wAYuZ8Dsn403JJUbjf2QOz1S9aitZUrUbcvMUfyl9SkJKrnTHjS3rjXKdRIsTuP0K3wGauIPIp6H6GqxIy7G9x0HSCPWt1qSoAI93jVHCvBQBi0A3qyHwCIHsmiKRrWtCgUqIO4OxkfSmzA8EKdUgrX+8Gpy208gf1tSowUiVLuAPjyAo8j7REtJCGG3ChHdCln2ouZuIJnlSTTrQ8Ksj4kwLeDQA2tZMeybpiSJn+EmKA4l0LSFg+0lw+8g1Hn+dl9wOWCCLpP5X50JTiEoXCSClUgibAnmOl63C1fszlToixP0Hzp1y491ryR/aqp8NwIkYcPYlwJWsJLbRdQ2dJuFK1iST+EVBliD2pZOkFEFIBCpCbbzffept2tDLsoZg2Qg22w9/eSaHiZvvCaZcflaymLXbKfWflegr2BOq6osB7q0WFg7LFkKE6YJuFTPmIo+Mb2cRBQSQbzB/LfcdKTnXihU9QP80yMvofagGPLcEVeVEkrIcZj9fdRYbA8/Lwohk7Ie0DUEGIJA2Pe384HvpezFpLSxpUfCT+pqXL2pJUpO2087zU0m+h20uxwxrBZeQwFSpSJBIAEjmBN7fKl7iXPHsK4Aw+sKm8KJiySZExJJJvyNAuLHll4zZM6kQomAeQk2jaKCrUVGSSTzJv7z5Cq1S4sm+7Q1ZBmT5D7iE9qnTpWnVK5VF43IJm8QKo5lnRcStC7EJEAbTNwTyIBn4VU4dxHZPoWVFKbhRHQjn8Kc38I24VOaWwFC7i16yR1ATb1mlqK7YftekIa8QFNJSQApEwrYkEzB6wdj0mndHEX3dlju6vZ1mZUEkBU6p3PTwpXx+GaYM2WTdKLwP5lTePCimSuqUtDboCkpSHCi8EG6dQ2NympydjxVMPZupWKUlJJvefCLn3VQzTOGWmyykmUgjpJvNh1m/p0q5icT2a1LJCQAAJG0nvbdBypIxSkrfUbhJNuvmfPemivqaTqQy5FlKi22oglbhhCQLxN1RFdAzFtrAMAuHtn1X7MHUlEX7yQJjw2pFw2fhsBabLgJRzKUi1hy5n1qTK3V4h4KvYK1kySrUCInYVTjydEW6Vh7iZKeybfQAl0kdxJFlmCSgJJ7pAFjFwacOF8GpSUvYhGlZjSk7+KiOU9KqcNhhOjtCntDIbb6IT+EdTcz40fzLMG0HvGAIB6yrao5p8fqjt8fBdSkbrxQcSFCdJVAv8Awg39965T9oreKa1KVJaKiNQBiDdJJ5HlNG+BM80YrEYQmUdopxsnx9tCeXPUB4Kpt4oQexWUkBASdSVgFKh0O/lUV9WdepQ4nNMseYWlt5xKdAbASykqjULEqjcGCY6k1dzPMVPCTp0ACADbSNuto+VeYThl0I1IZ0JsoIJveRABuBewJmgWPyrFJSlpLDiYme6dvPbaqKmcGTHNaoD5q4HSDEEeM+UVrh3jCQSYT08KP4bheMP94xCi2FWSgAao/EoHYWsKCpy0qKtK0gbp1SCQRIsAelPaYnFokbxpCFERJXJ8BMX8IAqvhsUW1pegagdUG4ubAjpFRYHAFbip9kG8HeL+7nUeJ7yyEQRsPE/Whoa3QTxOHdc0uJblCiIA5EqIFvMQPKurZT9nOFQyn7y0lx1SZvsm1pFjO9LeWdlh8Zh8M4AEONNpCzsHW1ar35nUPWjeb8Ul460WS4olszFo0JJPK1/WnwQ+XfolmyOCpdnPeIkjDPLOHMNpUUlAB0ETB3NvMVYw7LruHS8lSUpue8rvFOxsAdiKMYxkFCtQm6pnmCo/Q0jBasM4Uaj2SrxNtwdvSD51fyMNLkhcGXdSL6obspwBM94pupfRKSNk9T41FmGZpWgoSABHTagrR1KgzA28pqwoAWrk4K7OpZHVIgUqARyqq2mpAv2j1n0FaMVVEJDNl+rs0xE393L61aKjtb9f71SyxZ0gb3jfa+4q6DKvIGxrNikbjAIgz4j61ZbygutKCO7E6fEpAJHrNRlfI/7URSt9htpSYKFAqKSBcFVoO8m1JJtIeCV7BqeH1IQoiFAC4IgjrB5iqWWcPOOqQsIV2OqVk2GgGVaTztNPPB2SvY93tMRpThmzIbBjUeQN+9A391MvGOOawrZa7MFK+6IAsSNgLSB0pHla0O4J9HORxxiIWEJQConvn2gJhMEi0AADpS/g8ee3KnSTZR7qykkmL6r1VOJWlsoEaSvVBHO8fOhilELmecn606QjdDk9miCO6t8eb0/SqTj0n2lnzXP0oQtVTt6utZKjNkb5AMHmLVu26GxqSqD0HM+VU8wHe62qEAGY6VRrYE6MWsqMkknxNMmX4pXZBR/Fp2uT0HjFLogVd7YjDKCZ9tKioGNJFh43HyrA7CuMbwrqv2iyhQsTcehtAo27kTAwq20QAqFapk6hsZpXzFSUspbP7wmVfQyb+Nb8NJcTqIP7OwUCbTNiByoOWmzcdgiAhZStJOkwQDV//iyoACBCfZTskeJG5qLM2v2yupO/pRN7CISnSn2RdZ5qPL0qcmnVlEnboXsQVKJUoypR3poxmObGMR2ZEBJbWRsenyFAVs2KyI7wSPmY8hHvrx9MBpYtrBnzSqJ+VFpMF0N2aKKklIBUSR+dKhb73UcvKji8ZKAqY1DfpyJoU+6CRyMTHTlA9KeKpCyds3bw8K7xEfyn5V1fgvCJLiGdABCdTnW0GPLvJEeJrnGWQHEHSFgLSdM9Lz4Xv6U9ZNnoGIKey7NwgkqJ7553PMEDla1dfj4uUZV30QyTqSvof84wIISU9wpIggC1xy5gRtXI+JMVisOp/twVJePdWBAC21g3vYQYFPGM4qSkQpaU9ZXPwrnfHHFRfHZyhaATBEzfrYD3VzT8KcNujuh5sJKlaYvLzhbS0rbMKEK5779a6JgftMadQkOIOoRKJTpJGxEjkdorkrDWtYHLmZ2FW807NKkhtMaTM7z51KWNMEPIlF2drb46YUkKUSL+yL35FRodxRxGlbKigkakWUd9M94eHKue5g/IEAXiLbeVDcZmTqU9kbATY73+YqfxHQvM/UXMXnbuII7ZUhMAAWFE8VmbaUQ2VIuO6QSSYiQTta0UK4Y4fXile1pSD3ldBpUoW8dJFPnEnDTjrSSgJBHt8jF4ItfzNNJpNI5Y8mmzmuCPeUAohJN7xI99EVoabSSVXG0c+lqjzPJHsOE9oiEH2VdR1I5V5kWGS9iENuaiFE2HOxIvRdVYF+DXxHgFrw+HC1EuaQsE76olQFuUigyM0UUFG4jSUKExbTAA8I8KaOI0yylQVJQuAJsIQCQPhQjB8Ia0IxLr3YocBIKYJibSDual4vk/Evt0xs2Hm9dl7hjNUlnQ8FDsgRJBnRFpnciNPuoJxa824zqS3pUVgJJPeIAJVy2imRzA4RjCqWIOtJTqcOpSrHSEp2TJjYUtcQYYfdu1QlNwm8kwk/gnboRXoYfIWaEkvRyTwvHJN+xSaXMcoq0V2Kibj51Uw7eqsdUZjaPnXO0XTNXbDzrGDXrx2rWY86ZCsYMpmx8f0at6iFzyqtkSpTZMxA3osLCezv5igwGi0kmBubDzO1OmZsBDaBAOlATHiAAPimkptw6gdMEGeVMvED6u06JKQY8R/n51HJ2iuMdMqybCjA8lLSNZc1QJUCU6ORHQVzPiXOpUhha9QQ8YWd+zCQiCOUQb0650/h14AvoaUgp0hIBtLYgEpBibfGuL5vju0WDcETM+MH1owUZbDLlHTLuYltB1DYkhI8PxGhgwjpAd7NWgmyosYq1kaC4+jVCtNwk7GOUUcx2Za06SYUO6EgbBNtPkbweUUzbWkKknti6up2yepqupMmrLKBzPxphSm/c36VEhEkASSbADck7ADn5Vjqt/AV2r7LeASwpL+LbAWq6Ab6YM8tib3/RMpKPYEJOS/Zvi3QC4ksIN++CT/wBIow7wLhm5SXFKVEgkBO3QSYvXc8xWlKTcBRFtRgeHxIHrXzXnWPeOIcUokLBUnT08PlUlJyZRcUii9gCHHElxCjogH1Ex0JA3ojgcMUYeYgFSbzvUWQqhR1gKCp32kbb+tFuJMYlKOwbT3lAKnYBII+dU43F7E5VJIWM1grEHlWOLJASOdQYlKk717h8SEmTc1OtFL2ZnKo0o/Am/mqKG9oSgAmybAdJufjUuOeKiT+I1XbVZQ8QfdTpUhJO2H8owyVMqddCtCJFjE84ERN6iw2cpbUVdglSTYAqOr/rj6VvjsxK0qaSBpJChHI8h8NutAlkn0rRV9hbro6Bgiyp5DiduzKwOZmwBA3Iv7qI47KsQtGphxJgRCxCo6oVEptyrneAxSkrTpMGRHhBkD6etPuN4oeB7IIa1kDvcyOoE16PhtKDizkz25cgE3wzi1p1KCGG7ytxQH5k+goFiy03KWj2iubxFv/bT9TTpjMgfdT2mJdUOidyfBIkAegpGx41OFCE6Ug6QNzO0k8zNHyI0DFKykhRm3nRbIu8FggGINx8vdVh7K0odcbTcttJCz/OoSqPIW9DQ7Jn9OuOafkRXFODSLp2G8G2QSvUQZIEbiioyvL3ETiHXi+bWUIvsIi8UBU9BJiQrxIg9bGgzl192xHOenOalxb9lFJfh0jKShpDLLYU5od7a0JWuAAEE7RaJPJSrVJxLxJjGoW8C0XFd0JAERAACwJsPHxpQYzB5godgKAsqbztPlf60xNcb/e2Th3W0yTPpvIO8g0ju7odcWhb4ix5eGpxate8rJJP1j3VW4eximlocTuhVpEj19DT7icTgeyM4aHOzixlJVEajJ1AEcpPpvSEy3oCxsJJHly+FPpoTpjbmGepSYxCEOBRJCTq32kRG5j3UJxvEPaqSXDDYgAAQNItCE/CaidCsQlMAFTMuf1AFIj4zXQuG2GVpUVDsm1d+FXF7kDUYTBt7q48jjBW1s6I3I5nm+cLxChA0ISIQn8I8LbnrQ595akhrWopB2m3n8/fTXxbiG1upYwwToCt07KVzV4gDn50mYpEQeu3j1rqwy1+EMi3ssIYIVYCOU/nUGJUNUcxzrTCGFJqNRlR86p7FN1+zPjWgFhUjvs141RQGM2RNw0COZJ+n0olfatuB8KhxvUVJlCiClWx5i8+PwpmXghyZaV5R9DSsUWEt0T4sxyUAL37oPmTYD4GiQQlNjhZ8id/dSrxi6tYUpaSkpKSlMQNKQRYdImpzV9l8TqwevjfE9h2MN9idVouSeZMzag2MYUpDbmkwUkTBuEn6DnVJbt7bAgifCmHB58E4cIAlUFJnoTNvCmar+IL5fyYIytSg6jTJJIgD9edFc6bh0yT7ImPWhuS4nRiG1G0L+B3+dF+Jh+18wPrRfYgIVvVlkVUO9XMOuBRMUcPhFOuBtA1KWYA6k19P8O4VnBYVCluSdA1LVck8gPLaBXz5wriUtOLf7upCZQFAx0UYHQW9aeHcdisbKWAXnEj+EgIbCjACeV5gc7XqWa3pFMUE9t6NuJ+LHlvuKCu6tOhLVvY3KQeayBq9AOdJGYP9q84QQoi0gRqidJjyivOI8oxjCv8AUIU2WzqjUknl3u6TuOfhQNnFga1TBPIDc/lTQg0jTlFvQSQ82pKkeAKb+h2qdpKzqLg1kgAEnp1tRb7M+Fm3ycTiP3aDCE/iVzJ8qbuIsNh0oKtKRe2k7Jtf528KLfoyXs5dmizq7MXA2jyn1g1ew3DbqWu3fSENlMpSVAKWSO7AB7o5yYrXF5mW3O7Cj48vLrVDHZk44JWqQNhy8K1MDoH45Q1wn2R4z0m/Oo3BCjWgHWpUgFQnY1RdE/ZYSkpCVgyDYj4R5VXcXJmiGNSlLQAG5oZFBBZdyZrW+gdDPurorbDKllLrYXo0qT11d0QDynu+6kjhJiXgoi2w8zXQMIQMYfKY8or0fDS4tnJnu0GcZhzpOqNZFyNkj8KfTnSHg8oSMSVbhu9/xcvcL0945+xpQzJ8M4Z1w7rkJ8VKkD3C9dGSuNsjC7pCQczXLumJcUVFXgJt7jUGDbI73Ig1VCo90UQy9OpCv5SPcbH6V5EpN9noJFpx/Si/+9qqYRlSiFGyTPu5+dVcSolRnlYUdwS9KGhvKgCPIaj8qUxXzTH9otRQoJST+72jqJ2NUMEFBWpMSLieflVp0BAdSQCQoj03+tUWFJkzaazCg65mAWkgjSrTaDINvhVTQdIHP59ajZWAUW7sxJ6bGrTTcGDuLUnQQ3wX+8WOrRHqVJH5035nwsl9tT5JE+xFu4nupPrE+opM4TCjikNtjUXSEeAGpKir0SFGu547DJIA2QAAkc7WHkAOdeZ5c3CaaOrDTjTOGYPIXUpddIMgdmjqVLISSL7AE+poPnzOh5LREFpMHzJk12LN8W22O0MBtpIUkECLbH3mR6Vw1/Fl55bit1qKvfsPlXV42SWRtsnlio6RA6CnymtGuh9KuYxIKTHKKpJTNdiZBmyzb1rZBtWLBPnWiDRAxm4GeParRp1ahIGqPZ/3p0U2ALsuDyUk/MCuX5bii06lQ5G/iOfwrpHc0hSHVgG/8X0ms2KyROjfS6Pj8lULzbKnXiksBRgworsAIPMkzV7WZs8fX/KaYMM639031LMknxkg/Ie6o5ZcVorhjchSwvDqG0d7TrH8UWneN+tUUZVhVrUhYKHDsAo6VHw8fCr2JxeKwqipbZUypUEfxDxjcUOzlLak6kk690kRAg7k8iCRvU1yLtr8BeIydHaLCFGG4meUmLjzr3GOlxWowCEgEeVX8LmDamFKWAH1OBKh1ATvH8yjPhppexCSlxQ6G3lv8qulrZzSe9G5TepUt+NQxfapS7HKiYK8K5TrKlK9kgpHj191dL+yEFlAwhATK1rcV+MJjRBsUkWpRyMw33b6bD3CfjNa4HPHMO7K5FzoXy591fQ3iufnLkzs+GPBfo4/a+6tKdJWnSoGVKTcpIAICgImBF7wa5bwDw+nGYsJcnsUArcvcgbJ9SQPfTUriX7wgtu9TY3jwNR/Z6lGGOYTsGkFB6d5X1Iq7lo5VFKQ1M5hGJ7DAoR3QQobICBuVdI38dqA/aBmrCf2TQGrTcgReBz50t4Di1LGHcbZbJfeUS64QZICjoQnoAL+ZNLr2KOoqVdZ6GY8KVR2NKeqIwsqEkbQAR61C/JOkfo1ut3SjSOcGekXo/lPCC1MpfddQwF3bS4FysD+KwMJ6E2NO2lsnTehdxOFUiJ5/OpEMCUkmAZq/wARYVTelCotcwZBm4II3EVSwj2wPx68qKdowSfb1NK6xtzmgSTRRLxUFfiiDe89apYJEqE7UFo3YzcNNftWk+p9BJok1j//ABHVPd0knyCb/EUO4bd/bLJtpGkeav8AFb4RgnGJSfwqSfIG/wAPnXf4yagv7ZzZncv8HtSQojcJ06j1Ajb9daQuP8ZqcSyn2WxKumpWwPkmPfTlnOZJwzJcVdSiAlP4jsB5Ur5zlK28EXHLuuLStw+KjYegit5ubj9B/FwOdy/BEWm9quZcdO+xMfD86hdRBJ5ao+F6wO2jxrhLVRvjk96edSs47vNlQgJJNupETVrJsGpb6dQICRqv8KIZrgGw40kxEmR4K2+NDl6NQv494KWopPdVB+FVopqxHDSIGgmVWuevj5xS2lRQoiASDB9DRUkzNUb3CIPJR90D6zRHDP6k3soC/iORqilknyNxF69SooIB3GxH6uKDVmOifZSgffFLO6WjHgSQCfd866ZjQpXMkuGJNoTz/L31zL7HwV4l09GrjzUPypn+0jiA4VtSGO88oaZH/LETJ8Y5V5HkYpZPI4xOzHKMcdsQftL4iDjq8M0ZQlfeINjpEBI8Bv50kYc94VfUzpaSTdRcSVddpA8/zqpiGihwpO4P+a9eGFY4qKOSWTm7LDZkR1tVRAgxVhRhQqw9h9QKuY/XyrGIEi0++oV2O29S6rQffUTwrIzPFdaasiznS0EGIBtIpTG1bsuRTCji5nCD+D01D60+cGuYNzDB1byW3GDqWj2iqFEpJRvzT3h08K4t2lHOF80Q06rtACl1stSdklSkwo+AiZpZRtGTo6ZnXFS8StRwwK0tpCVnTpFwdyTMm9rxXJs1dBc7mpM91QUZvMXtenbgN5ITisOROhZWpYMpKSAkX692lPjdtoPgtquQJHLqDU4v7caKyj9VIgzVpCdKmraBBPVSNIUfUyap486ilUXKbxULuJ7sDyjz3PyrGcUIAVNhbn/tViRJhHCQR0qehzarztNTpnqffQow35HjB+0T/NI8j+W1S5jiEAGSL7g3B8xSzhlrSvUPG3hVZ/FFwyTaoPHcrOxZqjTNcc/CtSCR4/Q9RRvDcXBODcw/Zw46oanYB7o2A5jn76ARNqqgEE9RVkkczbuw6rGoKQhpMQNyLWHPrVDJ8sexLgbYbU4s3ISNh1J2SPE0R4RyR3HPhlKtKN3HIshPUnxg10v7u20leFwLcYcAFxyO+4E3K3F76Z2G1LOaijQi5MC5T9lbnYOYrFLRoaSVhtpQWXNFykqFgLRaaJfaLjWu27RlYWzpQAmJSmxPd63PobUUyrjJLDK2VypMWO402GnTufIciquYPtOKSpIKQ2SdIBJ03CikdbxQS5xszfCRAXS4wGlmdK+7IGoJvMGJE933UHOHUNxV7DBQUoKI1DrznY0c+7oI3SQfGnQrYuYN1KbmZnn/ALVvl2DW872bKfaMAnYDeT6UwtYZE7C/lRnD4dLQltxKVc1nl/T08zVcWPlLZOeSkA8Wz91BCdWvXcqEhYiNVtttvGrWQYxLuKLygEBKDrI2mQJ8LA+6quaIZCYDq1kzJEqnxiIFDH8Rpa7JptwJUZcKkwVRsLbCuqU1j6JKPLsZMPik43Fh1UllpQQyjbUeaj5C/upm4qWhbJSqQhQHej2SLpUfIgT50o5JnaExqad1Xgpb7o8RJEnxpuw+ZtPJKEghOxLg08uQNzPWwtXk5ZSnPkz28LxQx8UzkSzMpO4JMeM/lWYfFaDKQJ8aYeIuGlNOFbCkKST7OsSPDpEcpqplfDS1lK1aNFjAVuOlqsmmjz56ZLw9mErWpauQHxqrn2MCliDdJ+si/OnwZdhyjSWkpERZKbesyKBYzIWQtGlvUnUNRKuXqbz0rJbF56JGsUC0FeAUPXlSbj3ElwkcySfWnDG5eFKhKChMQA2qB6CTFVBkzKD3myonbVqI+FaMaM5JikhSjtNbrUbdRcz16UzY0ukaGmQ0mbrSmPpIFDUZMCYU6FKPIcz5mmBYd+zrPHGXllCU98JBJ5RJtRDiXEylRN76lHqTsPUn3UMy3Apw62wFSVKJNxaEG1bZs7rlINgRYXJ8TFdGKEIpy9shkk5OvQIzJvThUK3OsKUfH/G1DM6B1hR/iAPqLGj+bLBwhSQdQI2SbxzJ5WoFjDraQb6kWNuRHx2rZGhoWRTIT6VeSuPLZVDsO5V1pwXHU3muVl0RrcSTpSJqLEogAg72ipMQNHsRffw/xVBUnc0VszNyIrUGvL1bw+WuKItpnaRBPp9aLdAor6qOZRw48+hTmkobQJKlA7bW63NPGR8LsICNLaVuRcqN+VzbbyoxxW3iUYXSlpITIPdJJMAwIi4kz6Co/NbpFXiaVgThfCJZwroTutzvHqkJTby3rnWfOhT6421Ee630pyzvMfuuGQ0CdaoKjtci/wBKQlHUq0n9XJo4022zZHSUQgnAJ7ME+1E1QxaQFW5ifWrmJxBICRMARYT6VE9h7JKlRIsCLx5VYiVEmpkKqNxoja/lWlYxffxClepqqhVyPP4VlZSjFhKL1BiVd70HvrKyshn0dB4edXhsKWEEBTplZHPoCegEfGnfh7ChkPIdhfbBLYiZGoiYPkf+0VlZUoq9sMnSpCPxxlowmJbbMEQVn3mBHpPrSrnWLlDQTYd42te0+l6ysqsVUSUnbBjJJMyffVrFYZUlST4kflWVlBvYy6IWce4NlERVxOcvR7U1lZVBCYZy8dyPcKlbzh4c59BXtZQNROM/cBkITPjep08RuTdCI6C31rKyhSMbo4iUCZaRB6mrDXE6+TaI6SaysrcUZhPAZsXSQARAv+poijBlQ5RveR8qyspJaAkQ5qphgAuago7RJFt6WE54VuqS2ABMgKk299e1lCL1YaL/AGuJUICUx5i//dWmR8LKB1Owpa1QlIPdAPnAmayspXJjJDIMuw7YX2iQrSCSlFjYbyRCveKRH8zaZdX2TeoOQQnaDWVlLBtstkSS0R404p3/AJWlPQLTB871RxOTuqgaQmN5UPpWVlWImzPDajuoelWU8MH8ZrKyg2wm6eH0j2iT61ZdyhhtOpwQki3Mny6etZWUnJjUinh3UqJ+7MpR/Ou6vTp6UURhQ204oukOEQXCCdrkIA2HibmvKymYpNw7xapt5CF94H+IDeL7G4mPKj+bcWhxaiQTsADyTCo5/iA261lZU5QXItCbBvD/AAj/AMWKnFuKbUQShKY0hAkSsm8kg2SOVJ3FGUt4R4tNulwplKyU6YV4dRWVlUg90SlvZNkeEDqYLikegi3IWkUyN8HMLTq1rPjP+J61lZTPTEJH+BWQnUVKhO9z8opexmDwjStOsz/SfyrKymiwH//Z"/>
          <p:cNvSpPr>
            <a:spLocks noChangeAspect="1" noChangeArrowheads="1"/>
          </p:cNvSpPr>
          <p:nvPr/>
        </p:nvSpPr>
        <p:spPr bwMode="auto">
          <a:xfrm>
            <a:off x="63500" y="-3841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2" name="Picture 8" descr="http://ecouteisrael.e.c.pic.centerblog.net/fff16921.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332656"/>
            <a:ext cx="3181350" cy="26216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256935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blipFill>
            <a:blip r:embed="rId2"/>
            <a:tile tx="0" ty="0" sx="100000" sy="100000" flip="none" algn="tl"/>
          </a:blipFill>
        </p:spPr>
        <p:txBody>
          <a:bodyPr>
            <a:normAutofit lnSpcReduction="10000"/>
          </a:bodyPr>
          <a:lstStyle/>
          <a:p>
            <a:pPr marL="0" indent="0">
              <a:buNone/>
            </a:pPr>
            <a:r>
              <a:rPr lang="es-CO" dirty="0" smtClean="0"/>
              <a:t>(</a:t>
            </a:r>
            <a:r>
              <a:rPr lang="es-CO" sz="4400" b="1" dirty="0" smtClean="0">
                <a:solidFill>
                  <a:srgbClr val="FF0000"/>
                </a:solidFill>
              </a:rPr>
              <a:t>i</a:t>
            </a:r>
            <a:r>
              <a:rPr lang="es-CO" dirty="0" smtClean="0"/>
              <a:t>) Se </a:t>
            </a:r>
            <a:r>
              <a:rPr lang="es-CO" dirty="0"/>
              <a:t>daba la inquebrantable insistencia de Bartimeo. No había manera de acallar su clamor por encontrarse cara a cara con Jesús. Estaba totalmente decidido a encontrarse con la única Persona a la que anhelaba presentar su problema</a:t>
            </a:r>
            <a:r>
              <a:rPr lang="es-CO" dirty="0" smtClean="0"/>
              <a:t>.</a:t>
            </a:r>
          </a:p>
          <a:p>
            <a:r>
              <a:rPr lang="es-CO" dirty="0" smtClean="0"/>
              <a:t> </a:t>
            </a:r>
            <a:r>
              <a:rPr lang="es-CO" dirty="0"/>
              <a:t>En la mente de Bartimeo no había meramente un deseo sensiblero, nebuloso y caprichoso de ver a Jesús, sino que era un deseo desesperado, y es un deseo desesperado el que consigue que las cosas sucedan.</a:t>
            </a:r>
          </a:p>
          <a:p>
            <a:endParaRPr lang="es-CO" dirty="0"/>
          </a:p>
        </p:txBody>
      </p:sp>
    </p:spTree>
    <p:extLst>
      <p:ext uri="{BB962C8B-B14F-4D97-AF65-F5344CB8AC3E}">
        <p14:creationId xmlns:p14="http://schemas.microsoft.com/office/powerpoint/2010/main" val="42198632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blipFill>
            <a:blip r:embed="rId2"/>
            <a:tile tx="0" ty="0" sx="100000" sy="100000" flip="none" algn="tl"/>
          </a:blipFill>
        </p:spPr>
        <p:txBody>
          <a:bodyPr>
            <a:normAutofit fontScale="85000" lnSpcReduction="10000"/>
          </a:bodyPr>
          <a:lstStyle/>
          <a:p>
            <a:pPr marL="0" indent="0">
              <a:buNone/>
            </a:pPr>
            <a:r>
              <a:rPr lang="es-CO" dirty="0"/>
              <a:t>(</a:t>
            </a:r>
            <a:r>
              <a:rPr lang="es-CO" sz="4700" b="1" dirty="0">
                <a:solidFill>
                  <a:srgbClr val="FF0000"/>
                </a:solidFill>
              </a:rPr>
              <a:t>ii</a:t>
            </a:r>
            <a:r>
              <a:rPr lang="es-CO" dirty="0"/>
              <a:t>) Su reacción a la llamada de Jesús fue inmediata y entusiasta; tanto que tiró el manto para correr hacia Jesús más deprisa. </a:t>
            </a:r>
            <a:endParaRPr lang="es-CO" dirty="0" smtClean="0"/>
          </a:p>
          <a:p>
            <a:pPr marL="0" indent="0">
              <a:buNone/>
            </a:pPr>
            <a:r>
              <a:rPr lang="es-CO" dirty="0" smtClean="0"/>
              <a:t>Muchas </a:t>
            </a:r>
            <a:r>
              <a:rPr lang="es-CO" dirty="0"/>
              <a:t>personas oyen la llamada de Jesús; pero es como si Le dijeran: «</a:t>
            </a:r>
            <a:r>
              <a:rPr lang="es-CO" dirty="0">
                <a:latin typeface="Agency FB" pitchFamily="34" charset="0"/>
              </a:rPr>
              <a:t>Espera hasta que haya hecho esto</a:t>
            </a:r>
            <a:r>
              <a:rPr lang="es-CO" dirty="0"/>
              <a:t>.» O: «</a:t>
            </a:r>
            <a:r>
              <a:rPr lang="es-CO" dirty="0">
                <a:latin typeface="Agency FB" pitchFamily="34" charset="0"/>
              </a:rPr>
              <a:t>Espera a que acabe lo de más allá</a:t>
            </a:r>
            <a:r>
              <a:rPr lang="es-CO" dirty="0" smtClean="0"/>
              <a:t>.»</a:t>
            </a:r>
          </a:p>
          <a:p>
            <a:r>
              <a:rPr lang="es-CO" dirty="0" smtClean="0"/>
              <a:t> </a:t>
            </a:r>
            <a:r>
              <a:rPr lang="es-CO" dirty="0"/>
              <a:t>Bartimeo llegó como una bala cuando Jesús le llamó. Hay oportunidades que no se presentan nada más que una vez. Bartimeo sabía que aquella era la </a:t>
            </a:r>
            <a:r>
              <a:rPr lang="es-CO" dirty="0" smtClean="0"/>
              <a:t>suya.</a:t>
            </a:r>
          </a:p>
          <a:p>
            <a:pPr marL="0" indent="0">
              <a:buNone/>
            </a:pPr>
            <a:r>
              <a:rPr lang="es-CO" dirty="0" smtClean="0"/>
              <a:t>Algunas </a:t>
            </a:r>
            <a:r>
              <a:rPr lang="es-CO" dirty="0"/>
              <a:t>veces pasa por nosotros como una oleada de anhelo de abandonar algún hábito, de limpiar nuestra vida de algo que no es como es debido, de entregarnos más completamente a Jesús. Pero con la misma frecuencia no actuamos en el momento -y pasa la oportunidad, tal vez para no </a:t>
            </a:r>
            <a:r>
              <a:rPr lang="es-CO" dirty="0" smtClean="0"/>
              <a:t>volver jamás.</a:t>
            </a:r>
            <a:endParaRPr lang="es-CO" dirty="0"/>
          </a:p>
        </p:txBody>
      </p:sp>
    </p:spTree>
    <p:extLst>
      <p:ext uri="{BB962C8B-B14F-4D97-AF65-F5344CB8AC3E}">
        <p14:creationId xmlns:p14="http://schemas.microsoft.com/office/powerpoint/2010/main" val="241472023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289451"/>
          </a:xfrm>
          <a:blipFill>
            <a:blip r:embed="rId2"/>
            <a:tile tx="0" ty="0" sx="100000" sy="100000" flip="none" algn="tl"/>
          </a:blipFill>
        </p:spPr>
        <p:txBody>
          <a:bodyPr>
            <a:normAutofit fontScale="92500" lnSpcReduction="20000"/>
          </a:bodyPr>
          <a:lstStyle/>
          <a:p>
            <a:pPr marL="0" indent="0">
              <a:buNone/>
            </a:pPr>
            <a:r>
              <a:rPr lang="es-CO" dirty="0"/>
              <a:t>(</a:t>
            </a:r>
            <a:r>
              <a:rPr lang="es-CO" sz="4300" b="1" dirty="0">
                <a:solidFill>
                  <a:srgbClr val="FF0000"/>
                </a:solidFill>
              </a:rPr>
              <a:t>iii</a:t>
            </a:r>
            <a:r>
              <a:rPr lang="es-CO" dirty="0"/>
              <a:t>) Bartimeo sabía exactamente lo que quería -la vista. </a:t>
            </a:r>
            <a:endParaRPr lang="es-CO" dirty="0" smtClean="0"/>
          </a:p>
          <a:p>
            <a:r>
              <a:rPr lang="es-CO" dirty="0" smtClean="0"/>
              <a:t>Muchas </a:t>
            </a:r>
            <a:r>
              <a:rPr lang="es-CO" dirty="0"/>
              <a:t>veces nuestra admiración a Jesús es una vaga atracción. Cuando vamos al médico, queremos que nos resuelva alguna dolencia determinada. Cuando vamos al dentista, no le pedimos que nos saque </a:t>
            </a:r>
            <a:r>
              <a:rPr lang="es-CO" i="1" dirty="0"/>
              <a:t>cualquier </a:t>
            </a:r>
            <a:r>
              <a:rPr lang="es-CO" dirty="0"/>
              <a:t>diente, sino el que nos duele. </a:t>
            </a:r>
            <a:endParaRPr lang="es-CO" dirty="0" smtClean="0"/>
          </a:p>
          <a:p>
            <a:pPr marL="0" indent="0">
              <a:buNone/>
            </a:pPr>
            <a:r>
              <a:rPr lang="es-CO" dirty="0" smtClean="0"/>
              <a:t>Así </a:t>
            </a:r>
            <a:r>
              <a:rPr lang="es-CO" dirty="0"/>
              <a:t>deberíamos hacer con Jesús. Y eso implica la única cosa que pocos están dispuestos a encarar: </a:t>
            </a:r>
            <a:r>
              <a:rPr lang="es-CO" i="1" dirty="0"/>
              <a:t>un examen de uno mismo. </a:t>
            </a:r>
            <a:r>
              <a:rPr lang="es-CO" dirty="0"/>
              <a:t>Cuando vamos a Jesús, si somos tan desesperadamente claros como Bartimeo, sucederán cosas.</a:t>
            </a:r>
          </a:p>
        </p:txBody>
      </p:sp>
    </p:spTree>
    <p:extLst>
      <p:ext uri="{BB962C8B-B14F-4D97-AF65-F5344CB8AC3E}">
        <p14:creationId xmlns:p14="http://schemas.microsoft.com/office/powerpoint/2010/main" val="103912920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blipFill>
            <a:blip r:embed="rId2"/>
            <a:tile tx="0" ty="0" sx="100000" sy="100000" flip="none" algn="tl"/>
          </a:blipFill>
        </p:spPr>
        <p:txBody>
          <a:bodyPr>
            <a:normAutofit fontScale="85000" lnSpcReduction="20000"/>
          </a:bodyPr>
          <a:lstStyle/>
          <a:p>
            <a:pPr marL="0" indent="0">
              <a:buNone/>
            </a:pPr>
            <a:r>
              <a:rPr lang="es-CO" dirty="0" smtClean="0"/>
              <a:t>(</a:t>
            </a:r>
            <a:r>
              <a:rPr lang="es-CO" sz="4600" b="1" dirty="0">
                <a:solidFill>
                  <a:srgbClr val="FF0000"/>
                </a:solidFill>
              </a:rPr>
              <a:t>iv</a:t>
            </a:r>
            <a:r>
              <a:rPr lang="es-CO" dirty="0"/>
              <a:t>) Bartimeo tenía una idea inadecuada de Jesús. </a:t>
            </a:r>
            <a:r>
              <a:rPr lang="es-CO" i="1" dirty="0"/>
              <a:t>¡Hijo de David! </a:t>
            </a:r>
            <a:r>
              <a:rPr lang="es-CO" dirty="0"/>
              <a:t>insistía en llamarle. </a:t>
            </a:r>
            <a:r>
              <a:rPr lang="es-CO" dirty="0" smtClean="0"/>
              <a:t>Esa </a:t>
            </a:r>
            <a:r>
              <a:rPr lang="es-CO" dirty="0"/>
              <a:t>era una idea impropia acerca de Jesús; pero, a pesar de todo, Bartimeo tenía fe, y la fe compensaba cien veces una teología deficiente. </a:t>
            </a:r>
            <a:endParaRPr lang="es-CO" dirty="0" smtClean="0"/>
          </a:p>
          <a:p>
            <a:r>
              <a:rPr lang="es-CO" dirty="0" smtClean="0"/>
              <a:t>No </a:t>
            </a:r>
            <a:r>
              <a:rPr lang="es-CO" dirty="0"/>
              <a:t>se nos exige que comprendamos totalmente a Jesús; a eso, de todas todas, no podemos llegar. Se nos </a:t>
            </a:r>
            <a:r>
              <a:rPr lang="es-CO" dirty="0" smtClean="0"/>
              <a:t>demanda que tengamos únicamente, </a:t>
            </a:r>
            <a:r>
              <a:rPr lang="es-CO" u="sng" dirty="0"/>
              <a:t>fe</a:t>
            </a:r>
            <a:r>
              <a:rPr lang="es-CO" dirty="0"/>
              <a:t>. </a:t>
            </a:r>
            <a:endParaRPr lang="es-CO" dirty="0" smtClean="0"/>
          </a:p>
          <a:p>
            <a:pPr marL="0" indent="0">
              <a:buNone/>
            </a:pPr>
            <a:r>
              <a:rPr lang="es-CO" dirty="0" smtClean="0"/>
              <a:t>Un </a:t>
            </a:r>
            <a:r>
              <a:rPr lang="es-CO" dirty="0"/>
              <a:t>sabio escritor ha dicho: «</a:t>
            </a:r>
            <a:r>
              <a:rPr lang="es-CO" dirty="0">
                <a:latin typeface="Agency FB" pitchFamily="34" charset="0"/>
              </a:rPr>
              <a:t>Debemos pedirle a la gente que piense; pero no debemos esperar que sean teólogos antes de ser cristianos</a:t>
            </a:r>
            <a:r>
              <a:rPr lang="es-CO" dirty="0" smtClean="0"/>
              <a:t>.»</a:t>
            </a:r>
          </a:p>
          <a:p>
            <a:r>
              <a:rPr lang="es-CO" dirty="0" smtClean="0"/>
              <a:t> </a:t>
            </a:r>
            <a:r>
              <a:rPr lang="es-CO" dirty="0"/>
              <a:t>El Cristianismo empieza con una reacción personal a Jesús, una reacción de </a:t>
            </a:r>
            <a:r>
              <a:rPr lang="es-CO" u="sng" dirty="0"/>
              <a:t>amor</a:t>
            </a:r>
            <a:r>
              <a:rPr lang="es-CO" dirty="0"/>
              <a:t>, con la convicción de que Él es la única Persona que puede solventar nuestra necesidad. Aunque no seamos nunca capaces de pensar las cosas teológicamente, esa respuesta del corazón humano es suficiente.</a:t>
            </a:r>
          </a:p>
          <a:p>
            <a:endParaRPr lang="es-CO" dirty="0"/>
          </a:p>
        </p:txBody>
      </p:sp>
    </p:spTree>
    <p:extLst>
      <p:ext uri="{BB962C8B-B14F-4D97-AF65-F5344CB8AC3E}">
        <p14:creationId xmlns:p14="http://schemas.microsoft.com/office/powerpoint/2010/main" val="251709675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blipFill>
            <a:blip r:embed="rId2"/>
            <a:tile tx="0" ty="0" sx="100000" sy="100000" flip="none" algn="tl"/>
          </a:blipFill>
        </p:spPr>
        <p:txBody>
          <a:bodyPr>
            <a:normAutofit/>
          </a:bodyPr>
          <a:lstStyle/>
          <a:p>
            <a:pPr marL="0" indent="0">
              <a:buNone/>
            </a:pPr>
            <a:r>
              <a:rPr lang="es-CO" dirty="0"/>
              <a:t>(</a:t>
            </a:r>
            <a:r>
              <a:rPr lang="es-CO" sz="4400" b="1" dirty="0">
                <a:solidFill>
                  <a:srgbClr val="FF0000"/>
                </a:solidFill>
              </a:rPr>
              <a:t>v</a:t>
            </a:r>
            <a:r>
              <a:rPr lang="es-CO" dirty="0"/>
              <a:t>) Al final nos encontramos un detalle precioso. Bartimeo puede que hubiera sido un mendigo ciego al borde de la carretera, pero era capaz de ser agradecido, y «</a:t>
            </a:r>
            <a:r>
              <a:rPr lang="es-CO" dirty="0">
                <a:latin typeface="Agency FB" pitchFamily="34" charset="0"/>
              </a:rPr>
              <a:t>de bien nacido es ser agradecido.</a:t>
            </a:r>
            <a:r>
              <a:rPr lang="es-CO" dirty="0"/>
              <a:t>» </a:t>
            </a:r>
            <a:endParaRPr lang="es-CO" dirty="0" smtClean="0"/>
          </a:p>
          <a:p>
            <a:endParaRPr lang="es-CO" dirty="0" smtClean="0"/>
          </a:p>
          <a:p>
            <a:r>
              <a:rPr lang="es-CO" dirty="0" smtClean="0"/>
              <a:t>Cuando </a:t>
            </a:r>
            <a:r>
              <a:rPr lang="es-CO" dirty="0"/>
              <a:t>recibió la vista, siguió a Jesús. No se fue por su camino egoístamente una vez que resolvió su necesidad. Empezó teniendo una necesidad; siguió sintiendo gratitud, y acabó por mostrar lealtad. Y esto es un perfecto resumen de las etapas del discipulado.</a:t>
            </a:r>
          </a:p>
        </p:txBody>
      </p:sp>
    </p:spTree>
    <p:extLst>
      <p:ext uri="{BB962C8B-B14F-4D97-AF65-F5344CB8AC3E}">
        <p14:creationId xmlns:p14="http://schemas.microsoft.com/office/powerpoint/2010/main" val="212054661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6"/>
            <a:ext cx="4680520" cy="6264696"/>
          </a:xfrm>
        </p:spPr>
        <p:txBody>
          <a:bodyPr>
            <a:normAutofit fontScale="92500" lnSpcReduction="20000"/>
          </a:bodyPr>
          <a:lstStyle/>
          <a:p>
            <a:pPr marL="0" indent="0">
              <a:buNone/>
            </a:pPr>
            <a:r>
              <a:rPr lang="es-CO" sz="2400" dirty="0" smtClean="0"/>
              <a:t>Salió de la orilla del camino y se puso en el camino con el Maestro.</a:t>
            </a:r>
          </a:p>
          <a:p>
            <a:pPr marL="0" indent="0">
              <a:buNone/>
            </a:pPr>
            <a:endParaRPr lang="es-CO" sz="2400" u="sng" dirty="0" smtClean="0">
              <a:solidFill>
                <a:srgbClr val="FF0000"/>
              </a:solidFill>
            </a:endParaRPr>
          </a:p>
          <a:p>
            <a:pPr marL="0" indent="0">
              <a:buNone/>
            </a:pPr>
            <a:r>
              <a:rPr lang="es-CO" sz="2400" u="sng" dirty="0" smtClean="0">
                <a:solidFill>
                  <a:srgbClr val="FF0000"/>
                </a:solidFill>
              </a:rPr>
              <a:t>Tira lejos el manto </a:t>
            </a:r>
          </a:p>
          <a:p>
            <a:pPr marL="0" indent="0">
              <a:buNone/>
            </a:pPr>
            <a:r>
              <a:rPr lang="es-CO" sz="2400" dirty="0" smtClean="0"/>
              <a:t>en que recogía las limosnas…</a:t>
            </a:r>
          </a:p>
          <a:p>
            <a:pPr marL="0" indent="0">
              <a:buNone/>
            </a:pPr>
            <a:r>
              <a:rPr lang="es-CO" sz="2400" dirty="0" smtClean="0"/>
              <a:t>Para el pobre mendigó,</a:t>
            </a:r>
          </a:p>
          <a:p>
            <a:pPr marL="0" indent="0">
              <a:buNone/>
            </a:pPr>
            <a:r>
              <a:rPr lang="es-CO" sz="2400" dirty="0" smtClean="0"/>
              <a:t>El manto era su riqueza,</a:t>
            </a:r>
          </a:p>
          <a:p>
            <a:pPr marL="0" indent="0">
              <a:buNone/>
            </a:pPr>
            <a:r>
              <a:rPr lang="es-CO" sz="2400" dirty="0" smtClean="0"/>
              <a:t>Su caza y su abrigo.</a:t>
            </a:r>
          </a:p>
          <a:p>
            <a:pPr marL="0" indent="0">
              <a:buNone/>
            </a:pPr>
            <a:endParaRPr lang="es-CO" sz="2400" dirty="0" smtClean="0"/>
          </a:p>
          <a:p>
            <a:pPr marL="0" indent="0">
              <a:buNone/>
            </a:pPr>
            <a:r>
              <a:rPr lang="es-CO" sz="2400" dirty="0" smtClean="0"/>
              <a:t>¿Cuáles son los obstáculos</a:t>
            </a:r>
          </a:p>
          <a:p>
            <a:pPr marL="0" indent="0">
              <a:buNone/>
            </a:pPr>
            <a:r>
              <a:rPr lang="es-CO" sz="2400" dirty="0" smtClean="0"/>
              <a:t>Que impiden a tanta gente,</a:t>
            </a:r>
          </a:p>
          <a:p>
            <a:pPr marL="0" indent="0">
              <a:buNone/>
            </a:pPr>
            <a:r>
              <a:rPr lang="es-CO" sz="2400" dirty="0" smtClean="0"/>
              <a:t>Que quiere ver, acercarse </a:t>
            </a:r>
          </a:p>
          <a:p>
            <a:pPr marL="0" indent="0">
              <a:buNone/>
            </a:pPr>
            <a:r>
              <a:rPr lang="es-CO" sz="2400" dirty="0" smtClean="0"/>
              <a:t> más a Cristo y a su iglesia?</a:t>
            </a:r>
          </a:p>
          <a:p>
            <a:pPr marL="0" indent="0">
              <a:buNone/>
            </a:pPr>
            <a:endParaRPr lang="es-CO" sz="2400" dirty="0"/>
          </a:p>
          <a:p>
            <a:pPr marL="0" indent="0">
              <a:buNone/>
            </a:pPr>
            <a:r>
              <a:rPr lang="es-CO" sz="2400" dirty="0" smtClean="0"/>
              <a:t>¿</a:t>
            </a:r>
            <a:r>
              <a:rPr lang="es-CO" sz="2400" b="1" dirty="0" smtClean="0">
                <a:solidFill>
                  <a:srgbClr val="0070C0"/>
                </a:solidFill>
              </a:rPr>
              <a:t>Nuestras discordias,</a:t>
            </a:r>
          </a:p>
          <a:p>
            <a:pPr marL="0" indent="0">
              <a:buNone/>
            </a:pPr>
            <a:r>
              <a:rPr lang="es-CO" sz="2400" b="1" dirty="0" smtClean="0">
                <a:solidFill>
                  <a:srgbClr val="0070C0"/>
                </a:solidFill>
              </a:rPr>
              <a:t>La falta de unidad  de los </a:t>
            </a:r>
          </a:p>
          <a:p>
            <a:pPr marL="0" indent="0">
              <a:buNone/>
            </a:pPr>
            <a:r>
              <a:rPr lang="es-CO" sz="2400" b="1" dirty="0" smtClean="0">
                <a:solidFill>
                  <a:srgbClr val="0070C0"/>
                </a:solidFill>
              </a:rPr>
              <a:t>Cristianos, la falta de acogida, </a:t>
            </a:r>
          </a:p>
          <a:p>
            <a:pPr marL="0" indent="0">
              <a:buNone/>
            </a:pPr>
            <a:r>
              <a:rPr lang="es-CO" sz="2400" b="1" dirty="0" smtClean="0">
                <a:solidFill>
                  <a:srgbClr val="0070C0"/>
                </a:solidFill>
              </a:rPr>
              <a:t>Tal vez una llamada más cariñosa</a:t>
            </a:r>
            <a:r>
              <a:rPr lang="es-CO" sz="2400" dirty="0" smtClean="0"/>
              <a:t>?</a:t>
            </a:r>
          </a:p>
          <a:p>
            <a:endParaRPr lang="es-CO" sz="2400" dirty="0">
              <a:solidFill>
                <a:srgbClr val="FF0000"/>
              </a:solidFill>
            </a:endParaRPr>
          </a:p>
        </p:txBody>
      </p:sp>
      <p:pic>
        <p:nvPicPr>
          <p:cNvPr id="1026" name="Picture 2" descr="https://encrypted-tbn0.gstatic.com/images?q=tbn:ANd9GcQUpLH4rMPASo1CdsHbPHiupUYhei0ARfJeN_aAl4PgMu64BnGAG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836712"/>
            <a:ext cx="2952328" cy="4824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27298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85000" lnSpcReduction="20000"/>
          </a:bodyPr>
          <a:lstStyle/>
          <a:p>
            <a:pPr marL="0" indent="0" algn="ctr">
              <a:buNone/>
            </a:pPr>
            <a:r>
              <a:rPr lang="es-CO" dirty="0" smtClean="0"/>
              <a:t>En el caso de Bartimeo, quizá había nacido ciego o por causa de un accidente había perdido la visión en algún momento de su vida, la </a:t>
            </a:r>
            <a:r>
              <a:rPr lang="es-CO" dirty="0" smtClean="0"/>
              <a:t>Biblia </a:t>
            </a:r>
            <a:r>
              <a:rPr lang="es-CO" dirty="0" smtClean="0"/>
              <a:t>guarda silencio sobre esto.</a:t>
            </a:r>
          </a:p>
          <a:p>
            <a:endParaRPr lang="es-CO" dirty="0"/>
          </a:p>
          <a:p>
            <a:pPr marL="0" indent="0" algn="ctr">
              <a:buNone/>
            </a:pPr>
            <a:r>
              <a:rPr lang="es-CO" dirty="0" smtClean="0"/>
              <a:t>Lo maravilloso de este relato es que ya que a Bartimeo le era imposible viajar Jerusalén, por tanto, es Jesús el que realiza el viaje a Jericó poniéndose al alcance de Bartimeo. </a:t>
            </a:r>
          </a:p>
          <a:p>
            <a:endParaRPr lang="es-CO" dirty="0"/>
          </a:p>
          <a:p>
            <a:pPr marL="0" indent="0" algn="ctr">
              <a:buNone/>
            </a:pPr>
            <a:r>
              <a:rPr lang="es-CO" dirty="0" smtClean="0"/>
              <a:t>Es así como Jesús se aproxima a él.</a:t>
            </a:r>
          </a:p>
          <a:p>
            <a:pPr marL="0" indent="0" algn="ctr">
              <a:buNone/>
            </a:pPr>
            <a:r>
              <a:rPr lang="es-CO" dirty="0" smtClean="0">
                <a:solidFill>
                  <a:srgbClr val="FF0000"/>
                </a:solidFill>
              </a:rPr>
              <a:t>Mar.10:48</a:t>
            </a:r>
            <a:r>
              <a:rPr lang="es-CO" dirty="0" smtClean="0"/>
              <a:t> dice: «</a:t>
            </a:r>
            <a:r>
              <a:rPr lang="es-CO" i="1" dirty="0" smtClean="0"/>
              <a:t>Y </a:t>
            </a:r>
            <a:r>
              <a:rPr lang="es-CO" i="1" dirty="0"/>
              <a:t>muchos le reprendían para que callase, pero él clamaba mucho más: ¡Hijo de David, ten misericordia de mí</a:t>
            </a:r>
            <a:r>
              <a:rPr lang="es-CO" i="1" dirty="0" smtClean="0"/>
              <a:t>!»  </a:t>
            </a:r>
            <a:r>
              <a:rPr lang="es-CO" dirty="0" smtClean="0"/>
              <a:t>Note que los que estaban en su entorno, en lugar de animarlo, apoyarlo en su deseo de ver a Jesús , lo mandan a callar, quizá le señalan su ceguedad, su vestido, su pobreza, sus pecados, haciendo que él se desanime y desista de su propósito.</a:t>
            </a:r>
          </a:p>
          <a:p>
            <a:endParaRPr lang="es-CO" dirty="0"/>
          </a:p>
          <a:p>
            <a:endParaRPr lang="es-CO" dirty="0"/>
          </a:p>
        </p:txBody>
      </p:sp>
    </p:spTree>
    <p:extLst>
      <p:ext uri="{BB962C8B-B14F-4D97-AF65-F5344CB8AC3E}">
        <p14:creationId xmlns:p14="http://schemas.microsoft.com/office/powerpoint/2010/main" val="347401910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4" end="4"/>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p:cTn id="13"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664296"/>
          </a:xfrm>
        </p:spPr>
        <p:txBody>
          <a:bodyPr>
            <a:normAutofit lnSpcReduction="10000"/>
          </a:bodyPr>
          <a:lstStyle/>
          <a:p>
            <a:pPr marL="0" indent="0" algn="ctr">
              <a:buNone/>
            </a:pPr>
            <a:r>
              <a:rPr lang="es-CO" dirty="0">
                <a:solidFill>
                  <a:srgbClr val="FF0000"/>
                </a:solidFill>
              </a:rPr>
              <a:t>Jeremías 33:3</a:t>
            </a:r>
            <a:r>
              <a:rPr lang="es-CO" dirty="0"/>
              <a:t> Dice: </a:t>
            </a:r>
            <a:r>
              <a:rPr lang="es-CO" b="1" baseline="30000" dirty="0"/>
              <a:t> «</a:t>
            </a:r>
            <a:r>
              <a:rPr lang="es-CO" dirty="0">
                <a:latin typeface="Agency FB" pitchFamily="34" charset="0"/>
              </a:rPr>
              <a:t>Clama a mí, y yo te responderé, y te enseñaré cosas grandes y ocultas que tú no conoces</a:t>
            </a:r>
            <a:r>
              <a:rPr lang="es-CO" dirty="0" smtClean="0"/>
              <a:t>».</a:t>
            </a:r>
          </a:p>
          <a:p>
            <a:pPr marL="0" indent="0" algn="ctr">
              <a:buNone/>
            </a:pPr>
            <a:endParaRPr lang="es-CO" dirty="0"/>
          </a:p>
          <a:p>
            <a:pPr marL="0" indent="0" algn="ctr">
              <a:buNone/>
            </a:pPr>
            <a:r>
              <a:rPr lang="es-CO" dirty="0" smtClean="0"/>
              <a:t>Esto fue precisamente lo que hizo Bartimeo, y ya vez los resultados. </a:t>
            </a:r>
          </a:p>
        </p:txBody>
      </p:sp>
      <p:sp>
        <p:nvSpPr>
          <p:cNvPr id="4" name="3 Rectángulo"/>
          <p:cNvSpPr/>
          <p:nvPr/>
        </p:nvSpPr>
        <p:spPr>
          <a:xfrm>
            <a:off x="323528" y="3426323"/>
            <a:ext cx="5904656" cy="3385542"/>
          </a:xfrm>
          <a:prstGeom prst="rect">
            <a:avLst/>
          </a:prstGeom>
        </p:spPr>
        <p:txBody>
          <a:bodyPr wrap="square">
            <a:spAutoFit/>
          </a:bodyPr>
          <a:lstStyle/>
          <a:p>
            <a:pPr algn="ctr"/>
            <a:r>
              <a:rPr lang="es-CO" sz="2800" dirty="0" smtClean="0"/>
              <a:t>De la misma forma, Dios </a:t>
            </a:r>
            <a:r>
              <a:rPr lang="es-CO" sz="2800" dirty="0"/>
              <a:t>hará por ti las cosas que tu no has podido hacer por ti mismo, puede ser, arreglar tu matrimonios, tus relaciones familiares, tus enfermedades y demás, lo que sea. Dio lo puede arreglar si tan solo se lo pides</a:t>
            </a:r>
            <a:r>
              <a:rPr lang="es-CO" sz="2800" dirty="0" smtClean="0"/>
              <a:t>. Ojala que así sea.</a:t>
            </a:r>
            <a:endParaRPr lang="es-CO" sz="2800" dirty="0"/>
          </a:p>
          <a:p>
            <a:endParaRPr lang="es-CO" dirty="0"/>
          </a:p>
        </p:txBody>
      </p:sp>
      <p:pic>
        <p:nvPicPr>
          <p:cNvPr id="2050" name="Picture 2" descr="https://encrypted-tbn2.gstatic.com/images?q=tbn:ANd9GcShP5JhQCv-RCvvyp_OT5ysfPWWQ-VlVnYo2WjpfeYNqlfl6gR2pw">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3589032"/>
            <a:ext cx="2814489" cy="30601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321056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Effect transition="in" filter="randombar(horizontal)">
                                      <p:cBhvr>
                                        <p:cTn id="10"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p:spPr>
        <p:txBody>
          <a:bodyPr>
            <a:normAutofit fontScale="92500" lnSpcReduction="20000"/>
          </a:bodyPr>
          <a:lstStyle/>
          <a:p>
            <a:pPr marL="0" indent="0" algn="ctr">
              <a:buNone/>
            </a:pPr>
            <a:r>
              <a:rPr lang="es-CO" sz="3500" b="1" dirty="0" smtClean="0"/>
              <a:t>Ya ves que Jesús no rechazó su pedido: </a:t>
            </a:r>
          </a:p>
          <a:p>
            <a:pPr marL="0" indent="0" algn="ctr">
              <a:buNone/>
            </a:pPr>
            <a:r>
              <a:rPr lang="es-CO" sz="3500" b="1" dirty="0" smtClean="0"/>
              <a:t>¿</a:t>
            </a:r>
            <a:r>
              <a:rPr lang="es-CO" sz="3500" b="1" dirty="0" smtClean="0"/>
              <a:t>Cual </a:t>
            </a:r>
            <a:r>
              <a:rPr lang="es-CO" sz="3500" b="1" dirty="0"/>
              <a:t>fue la reacción de Bartimeo?</a:t>
            </a:r>
          </a:p>
          <a:p>
            <a:pPr marL="0" indent="0" algn="ctr">
              <a:buNone/>
            </a:pPr>
            <a:r>
              <a:rPr lang="es-CO" dirty="0" smtClean="0">
                <a:solidFill>
                  <a:srgbClr val="FF0000"/>
                </a:solidFill>
              </a:rPr>
              <a:t>Mar.10:50</a:t>
            </a:r>
            <a:r>
              <a:rPr lang="es-CO" dirty="0" smtClean="0"/>
              <a:t>. </a:t>
            </a:r>
            <a:r>
              <a:rPr lang="es-CO" dirty="0" smtClean="0">
                <a:latin typeface="Agency FB" pitchFamily="34" charset="0"/>
              </a:rPr>
              <a:t>El </a:t>
            </a:r>
            <a:r>
              <a:rPr lang="es-CO" dirty="0">
                <a:latin typeface="Agency FB" pitchFamily="34" charset="0"/>
              </a:rPr>
              <a:t>entonces, arrojando su capa, se levantó y vino a Jesús</a:t>
            </a:r>
            <a:r>
              <a:rPr lang="es-CO" dirty="0"/>
              <a:t>. </a:t>
            </a:r>
            <a:endParaRPr lang="es-CO" dirty="0" smtClean="0"/>
          </a:p>
          <a:p>
            <a:pPr marL="0" indent="0" algn="ctr">
              <a:buNone/>
            </a:pPr>
            <a:r>
              <a:rPr lang="es-CO" dirty="0" smtClean="0"/>
              <a:t>Bartimeo sabía que tenia que aprovechar esta oportunidad, quizá sería la primera y la ultima, y en lugar de aferrarse a su capa, que era su tendido, su almohada y su cobija, es decir su riqueza.  el texto dice que tiró su capa y todo por tener a Jesús.</a:t>
            </a:r>
          </a:p>
          <a:p>
            <a:endParaRPr lang="es-CO" dirty="0"/>
          </a:p>
          <a:p>
            <a:pPr marL="0" indent="0" algn="ctr">
              <a:buNone/>
            </a:pPr>
            <a:r>
              <a:rPr lang="es-CO" dirty="0" smtClean="0"/>
              <a:t>Nosotros somos mendigos como Bartimeo, desdichados pobres y ciegos, y a pesar de eso, nos aferramos a la capa, que en este caso puede ser aquello que te impide escuchar su voz y hacer lo que Él te pide, entregarle tu corazón. </a:t>
            </a:r>
            <a:endParaRPr lang="es-CO" dirty="0"/>
          </a:p>
        </p:txBody>
      </p:sp>
    </p:spTree>
    <p:extLst>
      <p:ext uri="{BB962C8B-B14F-4D97-AF65-F5344CB8AC3E}">
        <p14:creationId xmlns:p14="http://schemas.microsoft.com/office/powerpoint/2010/main" val="129233100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arn(inVertical)">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barn(inVertical)">
                                      <p:cBhvr>
                                        <p:cTn id="1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92500" lnSpcReduction="20000"/>
          </a:bodyPr>
          <a:lstStyle/>
          <a:p>
            <a:pPr marL="0" indent="0" algn="ctr">
              <a:buNone/>
            </a:pPr>
            <a:r>
              <a:rPr lang="es-CO" dirty="0" smtClean="0">
                <a:solidFill>
                  <a:srgbClr val="FF0000"/>
                </a:solidFill>
              </a:rPr>
              <a:t>Mar.10:51,52</a:t>
            </a:r>
            <a:r>
              <a:rPr lang="es-CO" dirty="0" smtClean="0"/>
              <a:t>. Jesús le pregunta: ¿</a:t>
            </a:r>
            <a:r>
              <a:rPr lang="es-CO" dirty="0" smtClean="0">
                <a:latin typeface="Agency FB" pitchFamily="34" charset="0"/>
              </a:rPr>
              <a:t>Qué quieres que haga por t</a:t>
            </a:r>
            <a:r>
              <a:rPr lang="es-CO" dirty="0" smtClean="0"/>
              <a:t>i?, esta es una pregunta que a nuestra manera de pensar, no tenía sentido, por supuesto que Jesús sabía que este hombre estaba ciego, pero Jesús le pregunta:</a:t>
            </a:r>
          </a:p>
          <a:p>
            <a:pPr marL="0" indent="0" algn="ctr">
              <a:buNone/>
            </a:pPr>
            <a:r>
              <a:rPr lang="es-CO" dirty="0" smtClean="0"/>
              <a:t> ¿</a:t>
            </a:r>
            <a:r>
              <a:rPr lang="es-CO" dirty="0" smtClean="0">
                <a:latin typeface="Agency FB" pitchFamily="34" charset="0"/>
              </a:rPr>
              <a:t>Qué quieres que haga por ti</a:t>
            </a:r>
            <a:r>
              <a:rPr lang="es-CO" dirty="0" smtClean="0"/>
              <a:t>? </a:t>
            </a:r>
          </a:p>
          <a:p>
            <a:endParaRPr lang="es-CO" dirty="0"/>
          </a:p>
          <a:p>
            <a:pPr marL="0" indent="0" algn="ctr">
              <a:buNone/>
            </a:pPr>
            <a:r>
              <a:rPr lang="es-CO" dirty="0" smtClean="0"/>
              <a:t>Recuerda que tenemos libre albedrío, es decir, somos libres de escoger y hacer lo que queramos, por eso Jesús le pregunta: ¿</a:t>
            </a:r>
            <a:r>
              <a:rPr lang="es-CO" dirty="0" smtClean="0">
                <a:latin typeface="Agency FB" pitchFamily="34" charset="0"/>
              </a:rPr>
              <a:t>Qué quieres que haga por t</a:t>
            </a:r>
            <a:r>
              <a:rPr lang="es-CO" dirty="0" smtClean="0"/>
              <a:t>i?</a:t>
            </a:r>
          </a:p>
          <a:p>
            <a:endParaRPr lang="es-CO" dirty="0"/>
          </a:p>
          <a:p>
            <a:pPr marL="0" indent="0" algn="ctr">
              <a:buNone/>
            </a:pPr>
            <a:r>
              <a:rPr lang="es-CO" dirty="0" smtClean="0"/>
              <a:t>Bartimeo podría haber dicho:  «</a:t>
            </a:r>
            <a:r>
              <a:rPr lang="es-CO" dirty="0" smtClean="0">
                <a:latin typeface="Agency FB" pitchFamily="34" charset="0"/>
              </a:rPr>
              <a:t>Señor, quiero ser rico</a:t>
            </a:r>
            <a:r>
              <a:rPr lang="es-CO" dirty="0" smtClean="0"/>
              <a:t>», y Jesús le habría dado mucha riqueza, en ese momento dejaría de ser un pobre mendigo, pero seguiría siendo ciego por el resto de su vida.</a:t>
            </a:r>
          </a:p>
          <a:p>
            <a:endParaRPr lang="es-CO" dirty="0"/>
          </a:p>
        </p:txBody>
      </p:sp>
    </p:spTree>
    <p:extLst>
      <p:ext uri="{BB962C8B-B14F-4D97-AF65-F5344CB8AC3E}">
        <p14:creationId xmlns:p14="http://schemas.microsoft.com/office/powerpoint/2010/main" val="276440090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2232248"/>
          </a:xfrm>
        </p:spPr>
        <p:txBody>
          <a:bodyPr>
            <a:normAutofit fontScale="85000" lnSpcReduction="10000"/>
          </a:bodyPr>
          <a:lstStyle/>
          <a:p>
            <a:pPr marL="0" indent="0" algn="ctr">
              <a:buNone/>
            </a:pPr>
            <a:r>
              <a:rPr lang="es-CO" u="sng" dirty="0" smtClean="0"/>
              <a:t>Jesús desea que reconozcamos que nuestro mayor problema es la falta de Él en nuestra vida</a:t>
            </a:r>
            <a:r>
              <a:rPr lang="es-CO" dirty="0" smtClean="0"/>
              <a:t>, pero dejó que Bartimeo escogiera. </a:t>
            </a:r>
            <a:r>
              <a:rPr lang="es-CO" dirty="0"/>
              <a:t>B</a:t>
            </a:r>
            <a:r>
              <a:rPr lang="es-CO" dirty="0" smtClean="0"/>
              <a:t>artimeo hasta ese momento sabía </a:t>
            </a:r>
            <a:r>
              <a:rPr lang="es-CO" dirty="0"/>
              <a:t>que su mayor problema era la </a:t>
            </a:r>
            <a:r>
              <a:rPr lang="es-CO" dirty="0" smtClean="0"/>
              <a:t>ceguera, </a:t>
            </a:r>
            <a:r>
              <a:rPr lang="es-CO" dirty="0"/>
              <a:t>que </a:t>
            </a:r>
            <a:r>
              <a:rPr lang="es-CO" dirty="0" smtClean="0"/>
              <a:t>ocasionaba </a:t>
            </a:r>
            <a:r>
              <a:rPr lang="es-CO" dirty="0"/>
              <a:t>su mendicidad; por eso dijo</a:t>
            </a:r>
            <a:r>
              <a:rPr lang="es-CO" dirty="0" smtClean="0"/>
              <a:t>: «</a:t>
            </a:r>
            <a:r>
              <a:rPr lang="es-CO" dirty="0" smtClean="0">
                <a:latin typeface="Agency FB" pitchFamily="34" charset="0"/>
              </a:rPr>
              <a:t>Señor</a:t>
            </a:r>
            <a:r>
              <a:rPr lang="es-CO" dirty="0">
                <a:latin typeface="Agency FB" pitchFamily="34" charset="0"/>
              </a:rPr>
              <a:t>, que </a:t>
            </a:r>
            <a:r>
              <a:rPr lang="es-CO" dirty="0" smtClean="0">
                <a:latin typeface="Agency FB" pitchFamily="34" charset="0"/>
              </a:rPr>
              <a:t>vea</a:t>
            </a:r>
            <a:r>
              <a:rPr lang="es-CO" dirty="0" smtClean="0"/>
              <a:t>». </a:t>
            </a:r>
            <a:endParaRPr lang="es-CO" dirty="0"/>
          </a:p>
          <a:p>
            <a:endParaRPr lang="es-CO" dirty="0"/>
          </a:p>
        </p:txBody>
      </p:sp>
      <p:sp>
        <p:nvSpPr>
          <p:cNvPr id="4" name="3 Rectángulo"/>
          <p:cNvSpPr/>
          <p:nvPr/>
        </p:nvSpPr>
        <p:spPr>
          <a:xfrm>
            <a:off x="179511" y="2564904"/>
            <a:ext cx="6912767" cy="2308324"/>
          </a:xfrm>
          <a:prstGeom prst="rect">
            <a:avLst/>
          </a:prstGeom>
        </p:spPr>
        <p:txBody>
          <a:bodyPr wrap="square">
            <a:spAutoFit/>
          </a:bodyPr>
          <a:lstStyle/>
          <a:p>
            <a:pPr algn="ctr"/>
            <a:r>
              <a:rPr lang="es-CO" sz="2400" dirty="0"/>
              <a:t>En ese preciso momento, Jesús </a:t>
            </a:r>
            <a:r>
              <a:rPr lang="es-CO" sz="2400" dirty="0" smtClean="0"/>
              <a:t>satisfizo </a:t>
            </a:r>
            <a:r>
              <a:rPr lang="es-CO" sz="2400" dirty="0"/>
              <a:t>necesidad, la falta de visión </a:t>
            </a:r>
            <a:r>
              <a:rPr lang="es-CO" sz="2400" dirty="0" smtClean="0"/>
              <a:t>física </a:t>
            </a:r>
            <a:r>
              <a:rPr lang="es-CO" sz="2400" dirty="0"/>
              <a:t>y espiritual, y el texto termina diciendo que Batiendo </a:t>
            </a:r>
            <a:r>
              <a:rPr lang="es-CO" sz="2400" b="1" u="sng" dirty="0"/>
              <a:t>siguió a Jesús</a:t>
            </a:r>
            <a:r>
              <a:rPr lang="es-CO" sz="2400" dirty="0"/>
              <a:t>, aprovechando la única oportunidad </a:t>
            </a:r>
            <a:r>
              <a:rPr lang="es-CO" sz="2400" dirty="0" smtClean="0"/>
              <a:t>que </a:t>
            </a:r>
            <a:r>
              <a:rPr lang="es-CO" sz="2400" dirty="0"/>
              <a:t>tenía. La </a:t>
            </a:r>
            <a:r>
              <a:rPr lang="es-CO" sz="2400" dirty="0" smtClean="0"/>
              <a:t>Biblia </a:t>
            </a:r>
            <a:r>
              <a:rPr lang="es-CO" sz="2400" dirty="0"/>
              <a:t>registra que Jesús no volvió a pasar por Jericó. Pronto lo crucificaron. </a:t>
            </a:r>
          </a:p>
        </p:txBody>
      </p:sp>
      <p:sp>
        <p:nvSpPr>
          <p:cNvPr id="5" name="4 Rectángulo"/>
          <p:cNvSpPr/>
          <p:nvPr/>
        </p:nvSpPr>
        <p:spPr>
          <a:xfrm>
            <a:off x="179512" y="5373216"/>
            <a:ext cx="8640960" cy="1200329"/>
          </a:xfrm>
          <a:prstGeom prst="rect">
            <a:avLst/>
          </a:prstGeom>
        </p:spPr>
        <p:txBody>
          <a:bodyPr wrap="square">
            <a:spAutoFit/>
          </a:bodyPr>
          <a:lstStyle/>
          <a:p>
            <a:pPr algn="ctr"/>
            <a:r>
              <a:rPr lang="es-CO" sz="2400" b="1" i="1" dirty="0">
                <a:solidFill>
                  <a:srgbClr val="FF0000"/>
                </a:solidFill>
              </a:rPr>
              <a:t>De la misma forma, quizá esta sea tu ultima oportunidad de oír hablar de Jesús, entrégale tu vida a </a:t>
            </a:r>
            <a:r>
              <a:rPr lang="es-CO" sz="2400" b="1" i="1" dirty="0" smtClean="0">
                <a:solidFill>
                  <a:srgbClr val="FF0000"/>
                </a:solidFill>
              </a:rPr>
              <a:t>Cristo ahora, o conságrate más a Él, tu </a:t>
            </a:r>
            <a:r>
              <a:rPr lang="es-CO" sz="2400" b="1" i="1" dirty="0">
                <a:solidFill>
                  <a:srgbClr val="FF0000"/>
                </a:solidFill>
              </a:rPr>
              <a:t>no sabes que será de tu vida mañana. </a:t>
            </a:r>
          </a:p>
        </p:txBody>
      </p:sp>
      <p:pic>
        <p:nvPicPr>
          <p:cNvPr id="3074" name="Picture 2" descr="http://t2.gstatic.com/images?q=tbn:ANd9GcSN2SuJ3bVcBYVOU-xgJ5NYKI8xw0DeooaplM9uhmQB3nSLnHs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279" y="2708920"/>
            <a:ext cx="2067655" cy="20162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621222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par>
                                <p:cTn id="11" presetID="22" presetClass="entr" presetSubtype="4" fill="hold" nodeType="withEffect">
                                  <p:stCondLst>
                                    <p:cond delay="0"/>
                                  </p:stCondLst>
                                  <p:childTnLst>
                                    <p:set>
                                      <p:cBhvr>
                                        <p:cTn id="12" dur="1" fill="hold">
                                          <p:stCondLst>
                                            <p:cond delay="0"/>
                                          </p:stCondLst>
                                        </p:cTn>
                                        <p:tgtEl>
                                          <p:spTgt spid="3074"/>
                                        </p:tgtEl>
                                        <p:attrNameLst>
                                          <p:attrName>style.visibility</p:attrName>
                                        </p:attrNameLst>
                                      </p:cBhvr>
                                      <p:to>
                                        <p:strVal val="visible"/>
                                      </p:to>
                                    </p:set>
                                    <p:animEffect transition="in" filter="wipe(down)">
                                      <p:cBhvr>
                                        <p:cTn id="13"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338936" cy="3528392"/>
          </a:xfrm>
        </p:spPr>
        <p:txBody>
          <a:bodyPr>
            <a:normAutofit fontScale="85000" lnSpcReduction="10000"/>
          </a:bodyPr>
          <a:lstStyle/>
          <a:p>
            <a:pPr marL="0" indent="0" algn="ctr">
              <a:buNone/>
            </a:pPr>
            <a:r>
              <a:rPr lang="es-CO" dirty="0"/>
              <a:t>Hasta allí sabemos de Bartimeo, no se le </a:t>
            </a:r>
            <a:r>
              <a:rPr lang="es-CO" dirty="0" smtClean="0"/>
              <a:t>vuelve </a:t>
            </a:r>
            <a:r>
              <a:rPr lang="es-CO" dirty="0"/>
              <a:t>a mencionar, quizá sea uno de los 500 hermanos que vieron a Jesús </a:t>
            </a:r>
            <a:r>
              <a:rPr lang="es-CO" dirty="0" smtClean="0"/>
              <a:t>después </a:t>
            </a:r>
            <a:r>
              <a:rPr lang="es-CO" dirty="0"/>
              <a:t>de resucitado, y de los 120 que perseveraban en oración después de que Cristo ascendió a los cielos, y de los que «</a:t>
            </a:r>
            <a:r>
              <a:rPr lang="es-CO" dirty="0">
                <a:latin typeface="Agency FB" pitchFamily="34" charset="0"/>
              </a:rPr>
              <a:t>estaban juntos en el mismo lugar y que recibieron el Espíritu Santo</a:t>
            </a:r>
            <a:r>
              <a:rPr lang="es-CO" dirty="0" smtClean="0"/>
              <a:t>» en </a:t>
            </a:r>
            <a:r>
              <a:rPr lang="es-CO" dirty="0" smtClean="0">
                <a:solidFill>
                  <a:srgbClr val="FF0000"/>
                </a:solidFill>
              </a:rPr>
              <a:t>(Hec.2:1,2).</a:t>
            </a:r>
            <a:endParaRPr lang="es-CO" dirty="0">
              <a:solidFill>
                <a:srgbClr val="FF0000"/>
              </a:solidFill>
            </a:endParaRPr>
          </a:p>
          <a:p>
            <a:endParaRPr lang="es-CO" dirty="0"/>
          </a:p>
        </p:txBody>
      </p:sp>
      <p:pic>
        <p:nvPicPr>
          <p:cNvPr id="4098" name="Picture 2" descr="https://encrypted-tbn2.gstatic.com/images?q=tbn:ANd9GcQuGMnsL26yl6gmfqZ1q6MZxgLG9D7QqOujyJFWxdas1bXimmF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116632"/>
            <a:ext cx="3024336" cy="3744416"/>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data:image/jpeg;base64,/9j/4AAQSkZJRgABAQAAAQABAAD/2wCEAAkGBhQSERUUExQWFRQWFx4XFxgXFxoYHBobHBwcGhweFxgXHCYfGhokHBoYHy8gJCcpLCwsGB4xNTAqNSYrLCkBCQoKDgwOGg8PGiwkHyUsLC8tLC4pLCwsLCwsLCwsLCwsLCwsLCksLCwsLCwsLCwsKSwpKSwsLCwsKSwsLCwsLP/AABEIAMIBAwMBIgACEQEDEQH/xAAcAAACAgMBAQAAAAAAAAAAAAAEBQMGAAECBwj/xABFEAABAwIDBQUFBAcGBgMAAAABAgMRACEEEjEFIkFRYQYTcYGxMpGhwfAHFCPRFUJSYnKS4TNTosLS8SRDc4KDk1Sj4v/EABoBAAMBAQEBAAAAAAAAAAAAAAIDBAUBAAb/xAA4EQACAgEDAgMECAQHAQAAAAABAgARAwQSITFBEyJRMnGBkQVhobHB0eHwM0JSkhQjU3KTouIk/9oADAMBAAIRAxEAPwCqpb1oZzDkLtpxpg1rUrrQJFrXNSHLtM2vB3RBjUQpQOvcq9aVuC5pvjhLi/8AorpY8N5XjT7sXJcq0Z3s72/KrNhEwkTrVZwAldWhhUIFKyngTun7zaFSfhXWTMajZZKiBJiJNNWsNEQNTUWTLtMuXHYgeIZEC2ok1aPs+H4qh+4fUUClhHfFlX/MaU8hR1SpPtJn9kpSSORB/ap12WwpQsnQkFI63mvPqPJR7iKYWaHYy695aue96VF30WOkVoEkRxFZrZfSeCSbPW81RKBrAY1od5vmeqSE1wpQrgkGoyKBsnpCCyWuqhHjW3XISSTFCHnSIj2+k5uEddKStEAquTEcIIH5cKOxTpcJ9CbUCoqMgjUgHKI42ufP1roJIoSHNy1iCP55IiAbAdadBWVITMgcOHkOF6WoWCuEXSCCCTeONvjRryhBzGJFhxPnQEP19IIZQDIXSU6mx8iPMVDs95SXc03AMEnnpUqmMyBpYnMTyEHXzqLBLvMi/PU05tu24kGiDGGJ2gs8VSbe1FUftY6pWKzK17tN+cZhVuxyCSkjrb3QR8ap3aMn7zbg2j3Xq3RC8vPoYfiMzUYrJvW0Lynoa6fTesitrtGrOsQyYJ5VAlUUdhnJ3TXGJwkTQBuaMYU4sQVR0NFqfEQKGyyK5iKMizFrxJResrTZtWUdQYeEa9K7Sqhu9idZk12lyKz3XrNNW5ifHmHVRxaUKUhUzTfFn8VX/RVShtNVY/ZHukGf2viZPs9X4lWf9QDrVb2Wj8TyqyMD84oMxAAhaYcGH7ORMjwFNWcslSjAQJUbAe8/OgsMA0gqVAHH6NJNtdrUqbLTQJzEZlGINwSIIuLReszYcjcSx8gQcmF4ntNmxTL6WP7NspUkk74IUZ5iEq1iN2Yi1WTs52g7x5x51JS2wyVJSklZAzJzKOWAoxlGkDUxrXn+ytr5c4KQpS0hAVMQMwJFwbEAptFWZkhSm1oltUHMUZplcgJJgTJCiYlMWpuUBe0hRt1kHvPQMXj3A2wkZfvD2UhJ0CbLWTrZKd2eKiKbJNuVUHYJWytWIVLiUgoUk+2kQCDc6AxEQCM0Uw2T2hcxLyUAKGdYK1AnKlDYK8rY1K1RvKPAkRYVCyK5IXiusotl9qWvMeNd5a5beQvNlIORWVXRXLrrwqRVqjOMr1jd19JxFbiuir41omSK4AB0nbnGWgtqrIT40zgUs245uj0rpxjvOFuLieUpkg3A0486CdWVgxIT01J6zRakG8Dz0rqAABy1AoxQ5qZlEmgYlwAOcAXBuNfhTHEomSBvaSZt1jnUBBC5CRP1rFqmfUbzpxowR3gFaWRKyBO8o62mbnnz0+VQMIbn2gTNrxSnE4vOsqAIGgvMCbVE4+kbsHnY8flTNtm4hsvSWouiBmMa+n9Jqj9pnJxS4P8Ay0+lWM7XGQAgzHjVW22QcQqNChMe6qNCCuavq6xyMGIqDlRI8Na5DtqJwMRHGo3cJlJ5Vs7gTUr2HrNNKuCKZ4sgpmeFK2EwKNQZSocx/tQOvNxqHioCkVuK7Jgnoayb024qqnTYTAtWVpGlZXeYNiSpam9clNdtDKPEVtKokxPAVITZMvVRYi3Ep3z/ANFfypM3Tx4b/wD4l/KkzKbVQnQSPMLfiT7N/tB9cKtmBYk6Xqt7Lw8up8PlTTam3O5QUI9o2KvUDl41NqLYhBDwUilmgva/GnP3YNk6gc6rwrFvFRk3rE03GmxakGXJ4j3JEHyqy7D7SNpBbfRINu8TOYA2MibgiQYg+NK09nnSqAAd3NYjQmOMfRp5g+wZcIAdF7ezr/iqfP4TrTGOw48ym1EejaKEI7xsh0AHeClKWVRud5JnIIiMotHWUTO0VtqD7K8riAHF6AZs2XdTor2jI5ZvCnKuybaN0Egi1lXPA6+lR9nOyg+976VOstgLMBNr2zAm6ZiQNQTaJqXTqoJ5v6zKs4cCyJbuzwexDKC84WkzHcsp7rKEwIWr2m5gbqSDF5FPmMIlsZUaSTqTc9TJrnD4QN5iCVKWZUSSb9J0F7C9SJHzqLVZgzUvSNx49o6zY50dg8BKJJurS02BpctVjViZwpTABkRy8Pyo9BhGRiSOg++L1L7AKiYzSzayd2eOlOMejKsgePmZ0pRtMwmbXqbMm1yhjVO5bEQ4pw5ZkQPWoX3ie7gXIzW4gkj32qbEDdtoeAqVhsBCTxylPhc3+udebrVyFBZIkK4zWvcj41t7eC8sExblQuNLsfh2Ea2F6StbXW2YEfvTx8Jp4TdzJmybeDOGExmSo8OWl/r3UKtFrm9cO4od4YJAmb1Ibg38Y4+fKqQlSNjcwsnIDP1yH50txyZdt+wI8ppipOYgEGwt4c6CxN3T/ANOGthVel4e/fHaflxIMKqFU3xDMoBpQoZVDW9qfMCUpk2p+XggzbxiwREPEipUuxUuLw4ClgGTw68aGw6pkHUXp/BW4iiDU5eVvE1Ilq09aixVj50R94EQBeuntUBebuRVlRZqymVFcwx2ogbV3iPWtpR6VGo4mgb3VBnRvf8AiX/lpfhWbCmxTv8A/iX/AJaE2encBPATT14WKYW/7+qHbHZQlRccUEpSOJi/zqtbYfSp1RQZTNj/AL1DjMSVq1qHLahVPNuMhy5dw2jpOk0/7M7FS+VBRid0HkYNz00pCgVc+zDUGByPvilahiqGoekxh356TpTCsOe7WpK1o0KSTr1PlTnZmJUEyn2rxHUVT8S+pD6w4JUFkEeBjjwqwM9o0ISIso69OEVHkxkgTU0+VDYJ6TjaeGcdWEJvbMSoWQb/AKwvfh41e+wGCeZZ7pTjakrUSLHNAOSATwKkk3vbTlTcFtVlLl1hZVE2OUHoRpFrkXq27PgtsFRiUTIMQFLUrjqL/Gk5cjY06TowpkawZeRsveOYyEibCZJkC2topc6yUkpvM2tE0Nsnaiw+lAUShSoIIm3Q+dPHsNLuYq4iB4AHWh8JNQgONaN0ZM2/A9Oe0Cx2BCUAgyqN4e80/SdPCh32hDgOigB8D/WiECI8K1MWBMTHZ3r7JBkyFwLiPa5/E8vzpftfZyg0lVucTwpptNsl1NiRabdeNT4/BgoIj9UR0N/qKzsmm3vlf06fK5WMlKq/OUXvRNtetaKiU3tcm2mk1jispPnwonAtpKJUnOvNABJSnSbxJNRuOAZzEvnNRHtHEEpABsokG02Oh0mR0rBsJoIVlzOKKTvLIbSIEyGwSs+ZAq0fd1XhOUccqcoF772ptStzaSEoKQZ3SJG8LjLqmZpTZnryihKMWjQtb8n0laOzEaFMqng6NfBSaDwmz3iApDSiDdJEG3C0+FWhWOQluMqufs0DgWwUt5lKyBsJgFxNwZndi3ChTVOoJIjs30diyeyK90Ufod+R+EvrYkn6+VLMckpeIUMpy395q8OBGQpbUQYNypZg85VJFVDb2HjEAZlKGURmMm+bnpWhoNUc2XaRXBkjfR64KcNFrzdxyplg3TlANDYxMJHTrUmHunrNazm4xRRkuLQAQrnY0mcVlWYvzp40MwIJpRj2sqwRb9U/KixNQowMg7iSu4fMmRyke6hBIovDO3ynyqXFYSPOi30aMApYsQELFZWe6sqixF1DnESRUjqrCsmtMpvWdZmkALucjdUFH+6c/wAtLMKrcjiRHwqxo2Ot9xCUC2VU8oOXXpTnZv2aNIMvOKc/dTuDzPtHyirKsVIsrbWnneD7J4h9wIabKjxP6qRpKlaAVmL7KYhhYS82pE8bEGOSgSD/AFr3QJDaAhpCUpGiUiB/WgE7KYcUpRRKlWUCSfcCbfKvUegmeUF3PGtnbKJWM4OUK3oEwBrVuwrPd5iL8QenCnG1ezCmyVNg5emv0KWpw5uCoc+XjesrUM26mm1pcaBLWVLbWZay8qJUd4C0GOXKKk2DhQ6vJk7xxZCEJKstzbmL9abYjZGZ5C3ZLJUnvCnUJm/wp7tP7PHWMUh7CJLjHeBSSm5RBB3gbwOd9KpU2nEz8iFckZbF7Opw2HUhJBW6AVqyiU2SSgZpBTKfOjC2QEJJChYaZeMCALARFulHvtyCYiSqPCoH0WHl61hvkZzbfVNzGioPLJtjYNBxSE5Te/GLeB+oq7LRvD+P/KBVGbdKHkqnL+rJtGZQTM8Nacha4upW8b+0lR5EWhBtz0Mmtb6OXdiPvmVr+Mg90srgCgYvPLwNSjSqIpg90S2paVZErgKlJQZyCDYyJgSbKMiYosbZfBIKk/iNkpIMFMEAHLBjWDN9K1SB1Ezaloeak+71qUoBPu+dU0Yx7MhSXAUAqMKzCZuqQWwOUAExNc4HaD7QVvBWhuVRMydU8RPw5Uh8mLGaZgLjFR3FqDBdv7NW2snKYWrdUnx9elDsMQhUKWCIgJXlBMxcwTTxvOvKouB0Ed6WknRCsxTkMEqMiLQTeh/u2dSilQiSEpN1Huyc0xp58QayM+iyhg2Pkeks02VQxL8QFzs+kFREKFgCtSnDMgSQowdaix6AlpZSYhPDT+zvYccxmiHMSTI0MgxxEkESPrSgXj+E4D+yR/gisxsg3dJrBWPUzhBlCgSbhQibR4UK3iAGGSEJUpQSDIHEC8yKnbSSmeEqFLW1fhNdMvpUaD19R+Mq7xm2+QDDTfT2fUOVVO0cl/eCQQlFk6RCjx8atWEOVlqQSCgTc8vGqr2ocnEk6DKkfD+taf0a3+cR9RkurHlHvgmIAihsASlZSeIkVK45IAqNbmUg+7/evoF9JnN1uFIMGOelD7VRuXsTp461NirwoWvepdp4TO0YvaaG6InQLUxMy5mCVcabOuBSPAUow7eS06iR4/XpTBhVj1Bn3UbjvASLVqIPGsqZ5BBjlHpW6cGg+HDCanYblQAHShkCac7GwmZYFJqhCZ+8t2xcrDISRf8AXI4k9eIGkdKdIbkAjQ1Hg9mAtlKgCCNPr60rvYaFb7JklsgzzSqYPwPmDVAB7yFjZuYpEUK8zlWFjnCuo+vlTTEIHA0OG827EzRVAk6EggyLG9U7bGxsju6N1Wnzq+4XZSlASYIMKB/p+dd47YSVCE6nnpFS6vH4iWvWU6XMMbUTxK72U2M0hQUZUoaAxlB5jmYojsNjSFvskz3bi0j/ALVED/DFN8JsZTREXNLzswYfHJUk7z5K18pACbD+XzpOmR19oVC1Do7eU3J+0OzoOdI3f1hyPPzpNiVpQlK3FBKSoIknQyNY8/dV1UvU0n20GWWFrcRnbtugA+0Qmb6ROutBk0Sly8PHqmCbInxWAUnvIDS1HKWklcEiZXnBUBaxB9aODDTrqu7X+I0QF72ZWUwopWNMqoF9YFFDYWGLnfjMpwpCZJMRYi3hFCtbSS42XME0jvCsBdkpUUpVBCiY1TpJ41YAF4k5JPMga2qkuuNrT3fcqQlM2CiqyQBExMAX41PicPoMqiSok5dQFGbg6JTB+FNse2ypCg62FiJykAk5bgdTS7ZKmsSpGIAWCUKQEkiAJvwvprRrwaJgnntBsakym5hIIupV662fhitYFuepOnMeNSYk7yrcTqHOf7oiKkwbObNJUkRl3ZB3pFs6fSsbLWXVC+a4+UtTyYuO8DLJDqGciVOZkLcI3QlDRyIUhMxBUkHJJjNpeuy2pTZWWnQshTeUqM5cxIVOmc8yZE8qZKZAdSsrWYRkAkQbgyoDVVon4VHgHJdcZhayg95nVYSsk5E8N3StkdZH2ipWElxaSkZzKkpJhSglIAUCP1MxiDOs0mx0JWpnKoKU3ngjgRABg2PCKueBwLimyXUNtPqzXTCsok5JPGLGhU9nXMmVbgdXlhS8oSSeBnX31DrNIucbgPN++sfg1BxtV8SrJQUpiOdK3URh2jH7M+dOWsK73zwWmESA3eTEQZ8SJjrULWGQsKYk52FBK/EculvhXy7YXxMbHQi5uJmVyDBcA4ciUnSB9Cq12rah4+CfQVc0YDLHSqn2uT+MfAelVfRp/wDoPuMDVkFOIkUbjxrt9G7UQ0olCq+lMzBzIWTKTR+AelMHwNCKAQRGlEYBglSgBbWuPyIS8THsKEgWsOHhpQrUTTN47pnhSwprymxzCcUeJrEnePl6CtVG6DNZTdog+JCGxarr2RwEqmLJ9ah7Ndm0llT7iQuUnIkSYibwNSSLD86sPZFiG55x8Yoq5Ehd74EsLTUWrWBby4hJ/aSpJ6iyh7oPvNTNoJ0qXEYQjKoe0DI8rx5iR50+JbkQr9HomcompkYZIiALaVuZuL12K5FkmcnXxqPEJuk9fURWPLun+KPeDXT+nmPWhq54dZ2BVb7TjK9h18JUk+ZSoH/DHnVkCAKR9sEf8MSNUFK/IET8CaB+kLH7UJbxQkzS57aQCu7IBTpB48YPSK5RmJJGk+tL8bClHhdJ9QflTaB4hkkcxs/jVofZSlAW24FFSuQAER761tfHoZ7s9yIcdS2qABGa0mBflHGluF2gWlQYVyzXi3Dlx95pixtxpYh38IggSTYkm0TS9pELcDOHNtpbfSyJzrFoggAT7V5EwY8KjG1HPvfdhmGss94JAJ6cOka0zSpleUgtr/ZKoCgeQJE8/jUbrzbaw2t1KFrEpQTr8qXTQ9ywPGdn0OPB7vF5kpISj9W4MnncmfIV3szDZQoRG9p4A9T8qYBkpvE+F6TYhl02LZiSQIWY+NqizqFcZNvPMoxncNt8Rs2N8aWE/KpNo7RQ2guOKyoTcnU6wAIuSSYikezXUMZ1vLShJACcxIPMwFGTwqvbU7Sfen8oH4CCMgIguKj2o1PEAcBeOTRqax76+E8NP4mTaPnDNsdtXVuIRhd0kwEwFLcJtEGQkDWelyKfbEwWLCVrxSwSQAlEgwAZJOUBMnpVF2btJ9jEOOIbAJRlhxMXnNu8QLfGnLfbTFuwEpbQRdU74IJPEkBEW1mZpePMDy5N+n6SjNp2HlxgbfX9ZbGcKhRzLAgeWnWlW18Izhw6+BlzHMvUlR5iTrfQVVn9pIM/eHF4kpIUUoWkN5zaCucgsdEAx76ueCwyMTgwHmghCvZSlRMASBe3X8q6yrmUoR+cQbxENZ/CIcS4AgKBsYM9DEHzt76pPa1Z7wE6QB8Ku23dkZmmW8+VDq7+Ddwnw4zIgpGtUvtTlKwoGUmwPAxI/OszS6ZsOcE+h/SXNkV8RqV+aLba91YsgwZtoa2y4NNDW3JgKmnBMzqKmw2KKCPq1Dr1PUVG65KQeItXq4ghqMsbjSVIkHeUJNV0pInpPGimcQSm9wKDd3iYFeCEQi9iRqeTxF6yhHVib6+FZVG0xO6eo7CxK22U3kZQCPL14VZdi41oiL87ajxB+VcdnNloCR3gERF9Lf19KMd7MQczSpHATceChSwGWTEqTR4jzDBJTKTPUV2ly8HUfHwpRh1FoiZB4iNflTNR7xMpsoXHjTogjmSsogRy9KlqDCvZhOh0IqevQD1gz4uP4h86kxHsnwrFpkjx/OtvCUkdK9O30nc0s2rvNrTwKSPhSrtl2kOGbQhtSQ8tQABuQkAlSsvK0SedGYHEF3DNuEQVIBUOpFL3BiVjkxkAOZzsq6E/wileOQMx8SPmPT40z2OdwDkSPnS/aSfaPKD6fKiHrCeQ4xsWNBY1gKU3pEz7r0Y8kqSkcxWDBX1/Vt7iKKBUXMYc/diFE5kkknqFEmo9tYVTsCVFRQrLJJyrAzJInQ2IPMG+lOdmsSlRPj8B86hU0S4DwTPxED514gVRg0YHsHFKU2ASZTPlRuPUtaTvqzBO6Z4i4+Nq1s3D5M5HFRI9aLcRYmuMB0hJdSmPYVtb7jrihKiFx4pGviZrnDqw/eKvPIjhTnEbMYUuVJbUYAMrWNLXAUBaIppsbYWGU4AWWCBeAJ9TWCzh8u0Hm5uJm8LHZHaVtzC5jKXM0cybDlB0pe7hklUlQFyAVNEgkXsqI6QL2r0TFdkMJmI7lItwKh7oNq232Tw6SkwSQIAK1GOcSZqj/B5LuxA/x6EVR5lW7J9lfvKQ64TlCrDSbfqpEBOsTc6+NWZoOkPNhJKUyGglIQQDZIgxp11HuojE7VawjSnF2QkwMo4npSjanbhttpOJCittzdSE7qiUm9jpHzqxca41rv3kL5Hyvfyhmydhl1qXcwIzJA4jgddL+lUPtv2eThyEgiLmVKEzc6eE+6vQG+2LSW2CRCXyAgzpmBN/MQepqn/ats1eIcw+RB390HgpSiAB5cf4hXfDUAV1nkd2c30lESJEVPjtnuMrCVpIWU5o6W4jjcSNRIqyba2ScMhhhQ9lGdcRJUSrNCh+6EgcIHWkO3ezricSt5RTKj3ikixSFiUpMmZSISQeVcBBNfXGeagfUXBsSkC63EJcOUhuFZiFDdiElMkRYmb1jLJWqEgnmAOPlRu3dguOqaeDichSgA5DuJSECXFIE2ObhO5TfZOKLGFWpowsPb7raoJQEpgXhWXMSY9+leZwoJnkVmI+uVsslCst76Vo4eAaY4zEBxeYXkCSeJ4n31mDwCnlpbSQCsxKjAHMk8gJNEp3AHpPN5SYieZJJMfCsq/45eVwpaKghO6MvewcognchIJIJIHEmsrvigRgxsRctBxS3Ae5QV8LCR/MYSPfXLHZ/FkyXG2D/EVn3CE/GpV7SWTlBAAHPIEi+p5WPuonZ6Wlq/tQsi5yg5R4qOtHVmZxNRgzh1ttoCnO+KQcyiBJvNo4DTnTDBqSRKaXfpdtoZUyu/C3urX6bbBnIoE8ov8AGnbTEluKh6Wil2R7Kteh+vWi6r2I7WgGEtk8rgT8DVP7QfbApCy3h20qKbKWTKc03CQIkDTNpOlrkWO3rPBS54npzjgSCSQABJJsABxJ5V592g+1RGcs4QpJmC8v+zH8AkFZ+HjXn+3e3uMxYyOLCWzqhsZQR+8bk+BMdKXYJjMDFlDTqON+dTZMpriW6fTbm80vmz+yRxT5Wt4rBAU4uZUongkxGUgWPAWivRAyEoCRYAQPAV4xsvtOvCqIaXkA9oKBIJ6hXH3Gr612vISkrRMiZbVp/wBquPmaDFkVB5pRlxu58vQR/ssRm6GfeKF2iyciiOJ/L+tR7I7QMLUUpWApUQlW6Z6TY++mGKSCk84qtWDDiRspHBgGGbsmu30w6I5D5/nXeFTMVmPEFKuX+9FUC+JIzhouNDrFQqa3eqj/ALetaGLzLgaAfGp0XI6URHMEdJGtgJqBZgE8Bve7/YUTiV0Nj1ANnhNtJ+HGkZG2qW9BHILIETsZgBmLM9Uf/mm2ytqpaUVKyG1sgANKVYgRdY82U1GzjE/3qf8A0A18vidkYMCP38ZuPiDqQRx7j+Udbc7UhvCvPNplxIEBYtchMnnrpzikOP7auHZgxKUw8tRbGVJKUlJgqvI0vB41YsBs1C0FKiHM9l2CRFlZSkezFutE43AI7nuco7uIygQCALTz4Xr6XGjsgLdamI5VWIX1lcwGzXNo7IR94OV0rJSqInKVJSVJA4gnTWxqHbvZTDqYbZbCkrb4hUi8ZpnUmJ6fCrPsxClqKlKUUpGRIm0C90i09aRbOxRdccn2EuLSnqAdZovKK3CeXxKtT+zHWzdiYchlSUw1hwrKFRZVrqnjqqeZrh/GNYlag26JSYI9CKG2o9k2c8ICiZGXmToD0IHxryLsiH1Y5vuiQoqvyCZvPSK8Wo+WcCEi378T1ftxihh8N3jSR3wOVCiApQtcgqBiwF6UfZr2kdxodQ8lDi0JBQsoEkmfaGhgxen/AGqwQeQluVJsoGBqFCCJ56Uv7B9i04V3vEvFRKIKIjXWb3AOleAbddTp27OvPpLBi9lyDIFhBtY9AOQEUFhdgsoYUA2EyqdJk6iQbRc1L24x7qMK4pkwpIsQJPl1rzHYH2pYhLyE4hYUyTC5SARP626LxrpRO1doCDgc1HPafZYADqBAkBQFhcSCB5U37K9kkdynEO5grNmbAVl3Rxkc9fIc6dYfZicQgoV7KgnSOEq+Ypzj2AltKUiAkBI9Iri+bmG520tyujZjSrls+RMeV6ymSnoNZXePSct/U/MysbO2eX0F5wkFZ3BNkoTYW4k7x8DXSHlLcDbUobFzGpA1JPXQeNMsW4EpDaOEJAHuA91E7O2eG0ybqOv5DoK6eWoRKrQswVSYt61w4Lc+XOm3dDjQeKYAM8Pq9UgiJZSJUu2e2O4b3TDjgyo5pH6y/ECw6meFedtwLcKtnaHZ68XiisKAbACUA8Ejw5kk1a+z/wBmWEIbW4px3PcAwhNuYTfhzqAnxG4mji24ks9Z5StZEWtTPYZKVykpnTKvQz6eNe3q7EYEIyfdmoUY9m/kr2h5Gqdtv7J0f22FcywZ7pyVJN9AvUT1B8aF8JIqMx6pd1xD+klMqOduCoQpSSFJWP3olKh0UKYtLwpTmUlhR5BOQ+RYKePOgFbLdYcHeJXhiNFL/EaPD2gbW6+VbebU/laSlh1QsVNNLcMcyQLDS01FTA1LLRuT8+n2x1g9qYJCge5UCkhcB9ZG6RvQ4oDlV2xJSpoLTooAjwN6r3ZjsihkBTgSV33e5QmASQM05laAWm1W3HIHdHwtWjhUqOZmZnUkV98VYQbornaZlM9alwwhItet4lgLEExeaeIoxZgE8aYgwDzrlOEgQNK6W3aiMBRUhVc0LtPFBIF1C+qUhXvk2o/u7Un2u+kFKS6psxJypmZ0vmHKodY23EfrlmmUNkECe2gP75f/AKk/6qlw2LJIAeek6Q0j/VQa8Wn/AOS95JF//spp2ZyuPgB59WXeOYZUkDhZZ4xWJiQlgAft/WauRlVCa+z/AMx7sjs+nDpICipZJUtZ1UVGZI06V1jUZVEkkhQkdOlMAsqk8JqHaSZb8DX0wFLQmBuJaz3inG4gt4N0p9qCExrJtQezdnJZAQNEpuTxOqifEk/CmWHBIPIR8T/SocKQp4g+zIB8tAfMUoizZjQaWhCMa2lDRChJcAyiOPM/Cq1gsQjAYd5QSFOEiDl52uRwBvVh7QpAIVMlVh58vjQLTYISSAZAJBEgweRrrKDz3g43YcH2epEJZeUtLClpyqUnMpJOki01Ns0EKsNUCfO/pFVr7UtqusYcLaUUqWsIzA3CcpJj3RPC9eTbH7V4nDOBxt1dtUlRUlQ5KSTBFcW7nMjgdRPfO0WznHcOtKFZFSFBR4RfhNea9l/s5CnlKdO6gjK2Rdw3/wAIge+vTcW93qUqE5FoBgnSRmHrSwtFEHrRtj3G7nhm2iiI92NhyCr3fL0FdbSSSoAUW2rLw1F6HZVmJny/3rqgKKnCSzbpEjDGLCt0ehdrXFZXaE54hlaweEgydeA5f1NF5uNRBwc71p1yvDicnRcqvdotpf8ALTx1/Km68RAUf2RmNVRjfJWriaDIbAUd4S8cmcYbDmY5mvQtntQtscEN+sCqbhhJnjwq57OVKieJgeQ+pr2NNs4X3RpizuzyIPxqN1H4RH1rUmNH4Z+uNcoEoIo4penxnPfSAIrpLYSLADwEUMNKJAkV6MYVFba/xHOp+Zpg8dwdKVsCVLPX+tMlex5V09J30nONYJQrLrFvHhS3DBwjfbPiCPiJp1eDGsW8apLnafEAkHLa3sRf31l58wwsDZ/CVabE+YFVA49ZY+8AsZB61hA51RO03aTEKYVlzZoEZARF7kxwi/lQnZLtFi3QvOcwSNSmCPGNfGnrrLx76v7/AJTx0xD7CaP2fOejLAAF+NJtpJeznKgqRw3EKHvUKVsdrivigxqDKT7jUy+17n7KPd+Sqh1WrXINvI+yV4dJkXkAH4zjucUDutpA/wCi0PQUSw/i0zCelkIHpUJ7Tvng0OmU/wCutDtO9+y0fJX+qofFX+synw8n+mv7+MNcxGLDClAlKgpMezoSQbe6utqLxBOJAWqEKZDfAb3taa0ox+3nXBohJBBkZuF7jNB864/TTyicxBnXeMSNCOKT8KrTVoq0WJ+PviTpshN7VH7H5S9YfD5cOearn3x6VXMdjU4Vtx5X6ptpdWoA6z8AaWfpl0pOcAn9pKlIPSctjryoTYmHVjcc2h27DJUcqiVZ1psZCtbx5DqaqxasZmAEnOkOFSzzNgNrDAdcneVnE8jpr/N5imG3cc43h2i37ZIA46kesR51bO0CUlEEX4fD68qA2Xs8O90FCUpGbzkR5z6VaUoUJKM1v4jCIPtK2W6thDja4UJa7sIKlLLkA5SNDlSqbaTVS7EfZY6+4h3EQ2yle8gyFqgAwBEBJJAmedetbVwMrBSYMbw58vCKAwji21gDmJB4z6Gi27eTEE742eIJUBokev8AT1pQ+mVgfvD5U7fTCDaSTpzm310FJnVZVydQ4kelGeJ0CxUsC1a14V9om3nF4tae8ORBypCZAFrx+dev7fxamsM8oahtREc4NfP+2G8+9JPQmb2BPwHuFJdrIBlGLCxxsy9owwH2mYxltLaHBlSIEoBMa6nWsqrDDqNwlRHMAn0rKZsEj8Qz3LCbRJdUF2i3hz9KPd2hrw5VRNn7XUl3IZUFKIBNym0geFjr0p9isWExIMg3Gh8etTF2x/nKlC5I2wj8qU2bFQkdfoelcjZqiQItz4UPhcalcEgGPIjzp9ghNwqRHHUeJqnE4biJyJUEwuycplV40Ap9s1uCKHaGYj1plho4cLU4iL7QnEjcV4UPhjuUU6N0+FBYH2D40M4vSaUIMVKhfpXDxvUalwFeFcjasQDA+0vxHpTRXs0v2YLr8R6UcLiumek7R0qr4vBYjvF5VOZSokbwIibVZmjaqqrHNtPrcJUvKpUpSk6kxImxiZrL1VHaCa59alOl3AsVF8elw1WCWGylSyrMMqpJIINjoRSLamx3UYRTGGzXBAEqIGYyb84ke6rbs7EIfaS4icqriRGhi4PhQitoILymgd5ACo6EGDPEzNq0PDx7QF49DEbn3G/iJ5p9n2yMWlxxxAKUQWyQoDMoFJjKTJi94irvkxn7Sv5k1PjtqtNCX8qWiYVIJF7TAGvUUlxhwSFoQXjmX7IDajbnMadax9biYPak/A19k0NKwIoj/rf2xmRi+av5k1x3eLPFXvT+dBDC4X++V/61flWwxhf75X8i/wAqgG49z/eJdtH9I/4zDksYv94/yV0MJijfeH8tL8mG/v1/yOflUrTDKyEoecJOgCF0Qu+rf3iLYDrQ/sMr/aXtw9hXu5CpUEyo2sToLcYg8daNxu28V+jziWe8JWM2YlENpEhSrQZmIsaW7e+zJxb+ZDhczqlwrICgSeAHtW49KvuB7Pts7N+7/wBogpIUTaZMyYuI+VbSYAGDLY98yny8bTXPpKx2K23icRhHDiSpUKltxSYzDiAQADBHDSmjnab7lh1OlOcJQ2MsxJUbCfM+6i+7SjDJYaA3Qcic3AzOp0BOvUVVMIz+lMUG0j/gsMQXFf3ziRAA/d1A/dzE3UIqYVwIla79JecDilPth7KUZ0hQBuRIkAx0ioWGFd6Ocze/xo3G4ktiAmZ0uBpQex8cS6rOkpkAJn4+8+lebzMFhKAoLR88YygC9IMcmFwP2wfikfI0fjnllJCQSCYOWArLf2Z+taE2cyFLkTlTAE6jLz8/SiY9oKihGvdwJMV5J2n+6odWqM61KzKOaEzx3BwPjxNeo7e2h3DDrkkZUwIE3JgGPEivnXbWMJdKlcSbcvKlZBu4EZhcqbnprH2st5RmaRPGLD3VuvH1vCdfhWV4K/8AUZ7/AC/QS/dnxLzc3/EHqqrP2hQPwzF5j41lZXMn8MxeL2oUlMARUpNZWVOJVHmxjb65Gm2A4+J9a3WVpj2RIm6mGr0NA4H2T41lZQmAvSbc1odz2VVusrgju0GwGq/L5Ue1pWVldPWc7SrbYxSw8oBSgLWBPIUlUd89TWVlfH6kk5G95n0ulA2D3T0bDJAbQAIGUaeFAY7DJC8wSkKJgqgSRAsTrFZWV9b/ACifL35pUu3if+GPv9KqHY/eWsquQAATcgSbAnhWVlZn0h/DabOh/E/dLW4KgcFarK+ZE2kkRp52SSO/H8J+VbrKu0n8VPeIrW/wG90bY07y/E+tMtmXaM8/kKysr609Z8j2E8y7RKIVjSDBSwsCLQCUggcgQSPM1bPs/aAwDEACQCYESSTJPU1lZU+L2z7zLMv8v+0Rxj/9XqmknaV0pZJSSCEEggxFuEVlZRN1i16GVjYO2X1JGZ507o1cUePU1e+zKiWSSZJdXJP8RrKyuD2p5uk12rE4Vz64T6ge6vnvaPtrrVZRQR7MFKByFZWVlMjBP//Z"/>
          <p:cNvSpPr>
            <a:spLocks noChangeAspect="1" noChangeArrowheads="1"/>
          </p:cNvSpPr>
          <p:nvPr/>
        </p:nvSpPr>
        <p:spPr bwMode="auto">
          <a:xfrm>
            <a:off x="63500" y="-3841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6" descr="data:image/jpeg;base64,/9j/4AAQSkZJRgABAQAAAQABAAD/2wCEAAkGBhQSERUUExQWFRQWFx4XFxgXFxoYHBobHBwcGhweFxgXHCYfGhokHBoYHy8gJCcpLCwsGB4xNTAqNSYrLCkBCQoKDgwOGg8PGiwkHyUsLC8tLC4pLCwsLCwsLCwsLCwsLCwsLCksLCwsLCwsLCwsKSwpKSwsLCwsKSwsLCwsLP/AABEIAMIBAwMBIgACEQEDEQH/xAAcAAACAgMBAQAAAAAAAAAAAAAEBQMGAAECBwj/xABFEAABAwIDBQUFBAcGBgMAAAABAgMRACEEEjEFIkFRYQYTcYGxMpGhwfAHFCPRFUJSYnKS4TNTosLS8SRDc4KDk1Sj4v/EABoBAAMBAQEBAAAAAAAAAAAAAAIDBAUBAAb/xAA4EQACAgEDAgMECAQHAQAAAAABAgARAwQSITFBEyJRMnGBkQVhobHB0eHwM0JSkhQjU3KTouIk/9oADAMBAAIRAxEAPwCqpb1oZzDkLtpxpg1rUrrQJFrXNSHLtM2vB3RBjUQpQOvcq9aVuC5pvjhLi/8AorpY8N5XjT7sXJcq0Z3s72/KrNhEwkTrVZwAldWhhUIFKyngTun7zaFSfhXWTMajZZKiBJiJNNWsNEQNTUWTLtMuXHYgeIZEC2ok1aPs+H4qh+4fUUClhHfFlX/MaU8hR1SpPtJn9kpSSORB/ap12WwpQsnQkFI63mvPqPJR7iKYWaHYy695aue96VF30WOkVoEkRxFZrZfSeCSbPW81RKBrAY1od5vmeqSE1wpQrgkGoyKBsnpCCyWuqhHjW3XISSTFCHnSIj2+k5uEddKStEAquTEcIIH5cKOxTpcJ9CbUCoqMgjUgHKI42ufP1roJIoSHNy1iCP55IiAbAdadBWVITMgcOHkOF6WoWCuEXSCCCTeONvjRryhBzGJFhxPnQEP19IIZQDIXSU6mx8iPMVDs95SXc03AMEnnpUqmMyBpYnMTyEHXzqLBLvMi/PU05tu24kGiDGGJ2gs8VSbe1FUftY6pWKzK17tN+cZhVuxyCSkjrb3QR8ap3aMn7zbg2j3Xq3RC8vPoYfiMzUYrJvW0Lynoa6fTesitrtGrOsQyYJ5VAlUUdhnJ3TXGJwkTQBuaMYU4sQVR0NFqfEQKGyyK5iKMizFrxJResrTZtWUdQYeEa9K7Sqhu9idZk12lyKz3XrNNW5ifHmHVRxaUKUhUzTfFn8VX/RVShtNVY/ZHukGf2viZPs9X4lWf9QDrVb2Wj8TyqyMD84oMxAAhaYcGH7ORMjwFNWcslSjAQJUbAe8/OgsMA0gqVAHH6NJNtdrUqbLTQJzEZlGINwSIIuLReszYcjcSx8gQcmF4ntNmxTL6WP7NspUkk74IUZ5iEq1iN2Yi1WTs52g7x5x51JS2wyVJSklZAzJzKOWAoxlGkDUxrXn+ytr5c4KQpS0hAVMQMwJFwbEAptFWZkhSm1oltUHMUZplcgJJgTJCiYlMWpuUBe0hRt1kHvPQMXj3A2wkZfvD2UhJ0CbLWTrZKd2eKiKbJNuVUHYJWytWIVLiUgoUk+2kQCDc6AxEQCM0Uw2T2hcxLyUAKGdYK1AnKlDYK8rY1K1RvKPAkRYVCyK5IXiusotl9qWvMeNd5a5beQvNlIORWVXRXLrrwqRVqjOMr1jd19JxFbiuir41omSK4AB0nbnGWgtqrIT40zgUs245uj0rpxjvOFuLieUpkg3A0486CdWVgxIT01J6zRakG8Dz0rqAABy1AoxQ5qZlEmgYlwAOcAXBuNfhTHEomSBvaSZt1jnUBBC5CRP1rFqmfUbzpxowR3gFaWRKyBO8o62mbnnz0+VQMIbn2gTNrxSnE4vOsqAIGgvMCbVE4+kbsHnY8flTNtm4hsvSWouiBmMa+n9Jqj9pnJxS4P8Ay0+lWM7XGQAgzHjVW22QcQqNChMe6qNCCuavq6xyMGIqDlRI8Na5DtqJwMRHGo3cJlJ5Vs7gTUr2HrNNKuCKZ4sgpmeFK2EwKNQZSocx/tQOvNxqHioCkVuK7Jgnoayb024qqnTYTAtWVpGlZXeYNiSpam9clNdtDKPEVtKokxPAVITZMvVRYi3Ep3z/ANFfypM3Tx4b/wD4l/KkzKbVQnQSPMLfiT7N/tB9cKtmBYk6Xqt7Lw8up8PlTTam3O5QUI9o2KvUDl41NqLYhBDwUilmgva/GnP3YNk6gc6rwrFvFRk3rE03GmxakGXJ4j3JEHyqy7D7SNpBbfRINu8TOYA2MibgiQYg+NK09nnSqAAd3NYjQmOMfRp5g+wZcIAdF7ezr/iqfP4TrTGOw48ym1EejaKEI7xsh0AHeClKWVRud5JnIIiMotHWUTO0VtqD7K8riAHF6AZs2XdTor2jI5ZvCnKuybaN0Egi1lXPA6+lR9nOyg+976VOstgLMBNr2zAm6ZiQNQTaJqXTqoJ5v6zKs4cCyJbuzwexDKC84WkzHcsp7rKEwIWr2m5gbqSDF5FPmMIlsZUaSTqTc9TJrnD4QN5iCVKWZUSSb9J0F7C9SJHzqLVZgzUvSNx49o6zY50dg8BKJJurS02BpctVjViZwpTABkRy8Pyo9BhGRiSOg++L1L7AKiYzSzayd2eOlOMejKsgePmZ0pRtMwmbXqbMm1yhjVO5bEQ4pw5ZkQPWoX3ie7gXIzW4gkj32qbEDdtoeAqVhsBCTxylPhc3+udebrVyFBZIkK4zWvcj41t7eC8sExblQuNLsfh2Ea2F6StbXW2YEfvTx8Jp4TdzJmybeDOGExmSo8OWl/r3UKtFrm9cO4od4YJAmb1Ibg38Y4+fKqQlSNjcwsnIDP1yH50txyZdt+wI8ppipOYgEGwt4c6CxN3T/ANOGthVel4e/fHaflxIMKqFU3xDMoBpQoZVDW9qfMCUpk2p+XggzbxiwREPEipUuxUuLw4ClgGTw68aGw6pkHUXp/BW4iiDU5eVvE1Ilq09aixVj50R94EQBeuntUBebuRVlRZqymVFcwx2ogbV3iPWtpR6VGo4mgb3VBnRvf8AiX/lpfhWbCmxTv8A/iX/AJaE2encBPATT14WKYW/7+qHbHZQlRccUEpSOJi/zqtbYfSp1RQZTNj/AL1DjMSVq1qHLahVPNuMhy5dw2jpOk0/7M7FS+VBRid0HkYNz00pCgVc+zDUGByPvilahiqGoekxh356TpTCsOe7WpK1o0KSTr1PlTnZmJUEyn2rxHUVT8S+pD6w4JUFkEeBjjwqwM9o0ISIso69OEVHkxkgTU0+VDYJ6TjaeGcdWEJvbMSoWQb/AKwvfh41e+wGCeZZ7pTjakrUSLHNAOSATwKkk3vbTlTcFtVlLl1hZVE2OUHoRpFrkXq27PgtsFRiUTIMQFLUrjqL/Gk5cjY06TowpkawZeRsveOYyEibCZJkC2topc6yUkpvM2tE0Nsnaiw+lAUShSoIIm3Q+dPHsNLuYq4iB4AHWh8JNQgONaN0ZM2/A9Oe0Cx2BCUAgyqN4e80/SdPCh32hDgOigB8D/WiECI8K1MWBMTHZ3r7JBkyFwLiPa5/E8vzpftfZyg0lVucTwpptNsl1NiRabdeNT4/BgoIj9UR0N/qKzsmm3vlf06fK5WMlKq/OUXvRNtetaKiU3tcm2mk1jispPnwonAtpKJUnOvNABJSnSbxJNRuOAZzEvnNRHtHEEpABsokG02Oh0mR0rBsJoIVlzOKKTvLIbSIEyGwSs+ZAq0fd1XhOUccqcoF772ptStzaSEoKQZ3SJG8LjLqmZpTZnryihKMWjQtb8n0laOzEaFMqng6NfBSaDwmz3iApDSiDdJEG3C0+FWhWOQluMqufs0DgWwUt5lKyBsJgFxNwZndi3ChTVOoJIjs30diyeyK90Ufod+R+EvrYkn6+VLMckpeIUMpy395q8OBGQpbUQYNypZg85VJFVDb2HjEAZlKGURmMm+bnpWhoNUc2XaRXBkjfR64KcNFrzdxyplg3TlANDYxMJHTrUmHunrNazm4xRRkuLQAQrnY0mcVlWYvzp40MwIJpRj2sqwRb9U/KixNQowMg7iSu4fMmRyke6hBIovDO3ynyqXFYSPOi30aMApYsQELFZWe6sqixF1DnESRUjqrCsmtMpvWdZmkALucjdUFH+6c/wAtLMKrcjiRHwqxo2Ot9xCUC2VU8oOXXpTnZv2aNIMvOKc/dTuDzPtHyirKsVIsrbWnneD7J4h9wIabKjxP6qRpKlaAVmL7KYhhYS82pE8bEGOSgSD/AFr3QJDaAhpCUpGiUiB/WgE7KYcUpRRKlWUCSfcCbfKvUegmeUF3PGtnbKJWM4OUK3oEwBrVuwrPd5iL8QenCnG1ezCmyVNg5emv0KWpw5uCoc+XjesrUM26mm1pcaBLWVLbWZay8qJUd4C0GOXKKk2DhQ6vJk7xxZCEJKstzbmL9abYjZGZ5C3ZLJUnvCnUJm/wp7tP7PHWMUh7CJLjHeBSSm5RBB3gbwOd9KpU2nEz8iFckZbF7Opw2HUhJBW6AVqyiU2SSgZpBTKfOjC2QEJJChYaZeMCALARFulHvtyCYiSqPCoH0WHl61hvkZzbfVNzGioPLJtjYNBxSE5Te/GLeB+oq7LRvD+P/KBVGbdKHkqnL+rJtGZQTM8Nacha4upW8b+0lR5EWhBtz0Mmtb6OXdiPvmVr+Mg90srgCgYvPLwNSjSqIpg90S2paVZErgKlJQZyCDYyJgSbKMiYosbZfBIKk/iNkpIMFMEAHLBjWDN9K1SB1Ezaloeak+71qUoBPu+dU0Yx7MhSXAUAqMKzCZuqQWwOUAExNc4HaD7QVvBWhuVRMydU8RPw5Uh8mLGaZgLjFR3FqDBdv7NW2snKYWrdUnx9elDsMQhUKWCIgJXlBMxcwTTxvOvKouB0Ed6WknRCsxTkMEqMiLQTeh/u2dSilQiSEpN1Huyc0xp58QayM+iyhg2Pkeks02VQxL8QFzs+kFREKFgCtSnDMgSQowdaix6AlpZSYhPDT+zvYccxmiHMSTI0MgxxEkESPrSgXj+E4D+yR/gisxsg3dJrBWPUzhBlCgSbhQibR4UK3iAGGSEJUpQSDIHEC8yKnbSSmeEqFLW1fhNdMvpUaD19R+Mq7xm2+QDDTfT2fUOVVO0cl/eCQQlFk6RCjx8atWEOVlqQSCgTc8vGqr2ocnEk6DKkfD+taf0a3+cR9RkurHlHvgmIAihsASlZSeIkVK45IAqNbmUg+7/evoF9JnN1uFIMGOelD7VRuXsTp461NirwoWvepdp4TO0YvaaG6InQLUxMy5mCVcabOuBSPAUow7eS06iR4/XpTBhVj1Bn3UbjvASLVqIPGsqZ5BBjlHpW6cGg+HDCanYblQAHShkCac7GwmZYFJqhCZ+8t2xcrDISRf8AXI4k9eIGkdKdIbkAjQ1Hg9mAtlKgCCNPr60rvYaFb7JklsgzzSqYPwPmDVAB7yFjZuYpEUK8zlWFjnCuo+vlTTEIHA0OG827EzRVAk6EggyLG9U7bGxsju6N1Wnzq+4XZSlASYIMKB/p+dd47YSVCE6nnpFS6vH4iWvWU6XMMbUTxK72U2M0hQUZUoaAxlB5jmYojsNjSFvskz3bi0j/ALVED/DFN8JsZTREXNLzswYfHJUk7z5K18pACbD+XzpOmR19oVC1Do7eU3J+0OzoOdI3f1hyPPzpNiVpQlK3FBKSoIknQyNY8/dV1UvU0n20GWWFrcRnbtugA+0Qmb6ROutBk0Sly8PHqmCbInxWAUnvIDS1HKWklcEiZXnBUBaxB9aODDTrqu7X+I0QF72ZWUwopWNMqoF9YFFDYWGLnfjMpwpCZJMRYi3hFCtbSS42XME0jvCsBdkpUUpVBCiY1TpJ41YAF4k5JPMga2qkuuNrT3fcqQlM2CiqyQBExMAX41PicPoMqiSok5dQFGbg6JTB+FNse2ypCg62FiJykAk5bgdTS7ZKmsSpGIAWCUKQEkiAJvwvprRrwaJgnntBsakym5hIIupV662fhitYFuepOnMeNSYk7yrcTqHOf7oiKkwbObNJUkRl3ZB3pFs6fSsbLWXVC+a4+UtTyYuO8DLJDqGciVOZkLcI3QlDRyIUhMxBUkHJJjNpeuy2pTZWWnQshTeUqM5cxIVOmc8yZE8qZKZAdSsrWYRkAkQbgyoDVVon4VHgHJdcZhayg95nVYSsk5E8N3StkdZH2ipWElxaSkZzKkpJhSglIAUCP1MxiDOs0mx0JWpnKoKU3ngjgRABg2PCKueBwLimyXUNtPqzXTCsok5JPGLGhU9nXMmVbgdXlhS8oSSeBnX31DrNIucbgPN++sfg1BxtV8SrJQUpiOdK3URh2jH7M+dOWsK73zwWmESA3eTEQZ8SJjrULWGQsKYk52FBK/EculvhXy7YXxMbHQi5uJmVyDBcA4ciUnSB9Cq12rah4+CfQVc0YDLHSqn2uT+MfAelVfRp/wDoPuMDVkFOIkUbjxrt9G7UQ0olCq+lMzBzIWTKTR+AelMHwNCKAQRGlEYBglSgBbWuPyIS8THsKEgWsOHhpQrUTTN47pnhSwprymxzCcUeJrEnePl6CtVG6DNZTdog+JCGxarr2RwEqmLJ9ah7Ndm0llT7iQuUnIkSYibwNSSLD86sPZFiG55x8Yoq5Ehd74EsLTUWrWBby4hJ/aSpJ6iyh7oPvNTNoJ0qXEYQjKoe0DI8rx5iR50+JbkQr9HomcompkYZIiALaVuZuL12K5FkmcnXxqPEJuk9fURWPLun+KPeDXT+nmPWhq54dZ2BVb7TjK9h18JUk+ZSoH/DHnVkCAKR9sEf8MSNUFK/IET8CaB+kLH7UJbxQkzS57aQCu7IBTpB48YPSK5RmJJGk+tL8bClHhdJ9QflTaB4hkkcxs/jVofZSlAW24FFSuQAER761tfHoZ7s9yIcdS2qABGa0mBflHGluF2gWlQYVyzXi3Dlx95pixtxpYh38IggSTYkm0TS9pELcDOHNtpbfSyJzrFoggAT7V5EwY8KjG1HPvfdhmGss94JAJ6cOka0zSpleUgtr/ZKoCgeQJE8/jUbrzbaw2t1KFrEpQTr8qXTQ9ywPGdn0OPB7vF5kpISj9W4MnncmfIV3szDZQoRG9p4A9T8qYBkpvE+F6TYhl02LZiSQIWY+NqizqFcZNvPMoxncNt8Rs2N8aWE/KpNo7RQ2guOKyoTcnU6wAIuSSYikezXUMZ1vLShJACcxIPMwFGTwqvbU7Sfen8oH4CCMgIguKj2o1PEAcBeOTRqax76+E8NP4mTaPnDNsdtXVuIRhd0kwEwFLcJtEGQkDWelyKfbEwWLCVrxSwSQAlEgwAZJOUBMnpVF2btJ9jEOOIbAJRlhxMXnNu8QLfGnLfbTFuwEpbQRdU74IJPEkBEW1mZpePMDy5N+n6SjNp2HlxgbfX9ZbGcKhRzLAgeWnWlW18Izhw6+BlzHMvUlR5iTrfQVVn9pIM/eHF4kpIUUoWkN5zaCucgsdEAx76ueCwyMTgwHmghCvZSlRMASBe3X8q6yrmUoR+cQbxENZ/CIcS4AgKBsYM9DEHzt76pPa1Z7wE6QB8Ku23dkZmmW8+VDq7+Ddwnw4zIgpGtUvtTlKwoGUmwPAxI/OszS6ZsOcE+h/SXNkV8RqV+aLba91YsgwZtoa2y4NNDW3JgKmnBMzqKmw2KKCPq1Dr1PUVG65KQeItXq4ghqMsbjSVIkHeUJNV0pInpPGimcQSm9wKDd3iYFeCEQi9iRqeTxF6yhHVib6+FZVG0xO6eo7CxK22U3kZQCPL14VZdi41oiL87ajxB+VcdnNloCR3gERF9Lf19KMd7MQczSpHATceChSwGWTEqTR4jzDBJTKTPUV2ly8HUfHwpRh1FoiZB4iNflTNR7xMpsoXHjTogjmSsogRy9KlqDCvZhOh0IqevQD1gz4uP4h86kxHsnwrFpkjx/OtvCUkdK9O30nc0s2rvNrTwKSPhSrtl2kOGbQhtSQ8tQABuQkAlSsvK0SedGYHEF3DNuEQVIBUOpFL3BiVjkxkAOZzsq6E/wileOQMx8SPmPT40z2OdwDkSPnS/aSfaPKD6fKiHrCeQ4xsWNBY1gKU3pEz7r0Y8kqSkcxWDBX1/Vt7iKKBUXMYc/diFE5kkknqFEmo9tYVTsCVFRQrLJJyrAzJInQ2IPMG+lOdmsSlRPj8B86hU0S4DwTPxED514gVRg0YHsHFKU2ASZTPlRuPUtaTvqzBO6Z4i4+Nq1s3D5M5HFRI9aLcRYmuMB0hJdSmPYVtb7jrihKiFx4pGviZrnDqw/eKvPIjhTnEbMYUuVJbUYAMrWNLXAUBaIppsbYWGU4AWWCBeAJ9TWCzh8u0Hm5uJm8LHZHaVtzC5jKXM0cybDlB0pe7hklUlQFyAVNEgkXsqI6QL2r0TFdkMJmI7lItwKh7oNq232Tw6SkwSQIAK1GOcSZqj/B5LuxA/x6EVR5lW7J9lfvKQ64TlCrDSbfqpEBOsTc6+NWZoOkPNhJKUyGglIQQDZIgxp11HuojE7VawjSnF2QkwMo4npSjanbhttpOJCittzdSE7qiUm9jpHzqxca41rv3kL5Hyvfyhmydhl1qXcwIzJA4jgddL+lUPtv2eThyEgiLmVKEzc6eE+6vQG+2LSW2CRCXyAgzpmBN/MQepqn/ats1eIcw+RB390HgpSiAB5cf4hXfDUAV1nkd2c30lESJEVPjtnuMrCVpIWU5o6W4jjcSNRIqyba2ScMhhhQ9lGdcRJUSrNCh+6EgcIHWkO3ezricSt5RTKj3ikixSFiUpMmZSISQeVcBBNfXGeagfUXBsSkC63EJcOUhuFZiFDdiElMkRYmb1jLJWqEgnmAOPlRu3dguOqaeDichSgA5DuJSECXFIE2ObhO5TfZOKLGFWpowsPb7raoJQEpgXhWXMSY9+leZwoJnkVmI+uVsslCst76Vo4eAaY4zEBxeYXkCSeJ4n31mDwCnlpbSQCsxKjAHMk8gJNEp3AHpPN5SYieZJJMfCsq/45eVwpaKghO6MvewcognchIJIJIHEmsrvigRgxsRctBxS3Ae5QV8LCR/MYSPfXLHZ/FkyXG2D/EVn3CE/GpV7SWTlBAAHPIEi+p5WPuonZ6Wlq/tQsi5yg5R4qOtHVmZxNRgzh1ttoCnO+KQcyiBJvNo4DTnTDBqSRKaXfpdtoZUyu/C3urX6bbBnIoE8ov8AGnbTEluKh6Wil2R7Kteh+vWi6r2I7WgGEtk8rgT8DVP7QfbApCy3h20qKbKWTKc03CQIkDTNpOlrkWO3rPBS54npzjgSCSQABJJsABxJ5V592g+1RGcs4QpJmC8v+zH8AkFZ+HjXn+3e3uMxYyOLCWzqhsZQR+8bk+BMdKXYJjMDFlDTqON+dTZMpriW6fTbm80vmz+yRxT5Wt4rBAU4uZUongkxGUgWPAWivRAyEoCRYAQPAV4xsvtOvCqIaXkA9oKBIJ6hXH3Gr612vISkrRMiZbVp/wBquPmaDFkVB5pRlxu58vQR/ssRm6GfeKF2iyciiOJ/L+tR7I7QMLUUpWApUQlW6Z6TY++mGKSCk84qtWDDiRspHBgGGbsmu30w6I5D5/nXeFTMVmPEFKuX+9FUC+JIzhouNDrFQqa3eqj/ALetaGLzLgaAfGp0XI6URHMEdJGtgJqBZgE8Bve7/YUTiV0Nj1ANnhNtJ+HGkZG2qW9BHILIETsZgBmLM9Uf/mm2ytqpaUVKyG1sgANKVYgRdY82U1GzjE/3qf8A0A18vidkYMCP38ZuPiDqQRx7j+Udbc7UhvCvPNplxIEBYtchMnnrpzikOP7auHZgxKUw8tRbGVJKUlJgqvI0vB41YsBs1C0FKiHM9l2CRFlZSkezFutE43AI7nuco7uIygQCALTz4Xr6XGjsgLdamI5VWIX1lcwGzXNo7IR94OV0rJSqInKVJSVJA4gnTWxqHbvZTDqYbZbCkrb4hUi8ZpnUmJ6fCrPsxClqKlKUUpGRIm0C90i09aRbOxRdccn2EuLSnqAdZovKK3CeXxKtT+zHWzdiYchlSUw1hwrKFRZVrqnjqqeZrh/GNYlag26JSYI9CKG2o9k2c8ICiZGXmToD0IHxryLsiH1Y5vuiQoqvyCZvPSK8Wo+WcCEi378T1ftxihh8N3jSR3wOVCiApQtcgqBiwF6UfZr2kdxodQ8lDi0JBQsoEkmfaGhgxen/AGqwQeQluVJsoGBqFCCJ56Uv7B9i04V3vEvFRKIKIjXWb3AOleAbddTp27OvPpLBi9lyDIFhBtY9AOQEUFhdgsoYUA2EyqdJk6iQbRc1L24x7qMK4pkwpIsQJPl1rzHYH2pYhLyE4hYUyTC5SARP626LxrpRO1doCDgc1HPafZYADqBAkBQFhcSCB5U37K9kkdynEO5grNmbAVl3Rxkc9fIc6dYfZicQgoV7KgnSOEq+Ypzj2AltKUiAkBI9Iri+bmG520tyujZjSrls+RMeV6ymSnoNZXePSct/U/MysbO2eX0F5wkFZ3BNkoTYW4k7x8DXSHlLcDbUobFzGpA1JPXQeNMsW4EpDaOEJAHuA91E7O2eG0ybqOv5DoK6eWoRKrQswVSYt61w4Lc+XOm3dDjQeKYAM8Pq9UgiJZSJUu2e2O4b3TDjgyo5pH6y/ECw6meFedtwLcKtnaHZ68XiisKAbACUA8Ejw5kk1a+z/wBmWEIbW4px3PcAwhNuYTfhzqAnxG4mji24ks9Z5StZEWtTPYZKVykpnTKvQz6eNe3q7EYEIyfdmoUY9m/kr2h5Gqdtv7J0f22FcywZ7pyVJN9AvUT1B8aF8JIqMx6pd1xD+klMqOduCoQpSSFJWP3olKh0UKYtLwpTmUlhR5BOQ+RYKePOgFbLdYcHeJXhiNFL/EaPD2gbW6+VbebU/laSlh1QsVNNLcMcyQLDS01FTA1LLRuT8+n2x1g9qYJCge5UCkhcB9ZG6RvQ4oDlV2xJSpoLTooAjwN6r3ZjsihkBTgSV33e5QmASQM05laAWm1W3HIHdHwtWjhUqOZmZnUkV98VYQbornaZlM9alwwhItet4lgLEExeaeIoxZgE8aYgwDzrlOEgQNK6W3aiMBRUhVc0LtPFBIF1C+qUhXvk2o/u7Un2u+kFKS6psxJypmZ0vmHKodY23EfrlmmUNkECe2gP75f/AKk/6qlw2LJIAeek6Q0j/VQa8Wn/AOS95JF//spp2ZyuPgB59WXeOYZUkDhZZ4xWJiQlgAft/WauRlVCa+z/AMx7sjs+nDpICipZJUtZ1UVGZI06V1jUZVEkkhQkdOlMAsqk8JqHaSZb8DX0wFLQmBuJaz3inG4gt4N0p9qCExrJtQezdnJZAQNEpuTxOqifEk/CmWHBIPIR8T/SocKQp4g+zIB8tAfMUoizZjQaWhCMa2lDRChJcAyiOPM/Cq1gsQjAYd5QSFOEiDl52uRwBvVh7QpAIVMlVh58vjQLTYISSAZAJBEgweRrrKDz3g43YcH2epEJZeUtLClpyqUnMpJOki01Ns0EKsNUCfO/pFVr7UtqusYcLaUUqWsIzA3CcpJj3RPC9eTbH7V4nDOBxt1dtUlRUlQ5KSTBFcW7nMjgdRPfO0WznHcOtKFZFSFBR4RfhNea9l/s5CnlKdO6gjK2Rdw3/wAIge+vTcW93qUqE5FoBgnSRmHrSwtFEHrRtj3G7nhm2iiI92NhyCr3fL0FdbSSSoAUW2rLw1F6HZVmJny/3rqgKKnCSzbpEjDGLCt0ehdrXFZXaE54hlaweEgydeA5f1NF5uNRBwc71p1yvDicnRcqvdotpf8ALTx1/Km68RAUf2RmNVRjfJWriaDIbAUd4S8cmcYbDmY5mvQtntQtscEN+sCqbhhJnjwq57OVKieJgeQ+pr2NNs4X3RpizuzyIPxqN1H4RH1rUmNH4Z+uNcoEoIo4penxnPfSAIrpLYSLADwEUMNKJAkV6MYVFba/xHOp+Zpg8dwdKVsCVLPX+tMlex5V09J30nONYJQrLrFvHhS3DBwjfbPiCPiJp1eDGsW8apLnafEAkHLa3sRf31l58wwsDZ/CVabE+YFVA49ZY+8AsZB61hA51RO03aTEKYVlzZoEZARF7kxwi/lQnZLtFi3QvOcwSNSmCPGNfGnrrLx76v7/AJTx0xD7CaP2fOejLAAF+NJtpJeznKgqRw3EKHvUKVsdrivigxqDKT7jUy+17n7KPd+Sqh1WrXINvI+yV4dJkXkAH4zjucUDutpA/wCi0PQUSw/i0zCelkIHpUJ7Tvng0OmU/wCutDtO9+y0fJX+qofFX+synw8n+mv7+MNcxGLDClAlKgpMezoSQbe6utqLxBOJAWqEKZDfAb3taa0ox+3nXBohJBBkZuF7jNB864/TTyicxBnXeMSNCOKT8KrTVoq0WJ+PviTpshN7VH7H5S9YfD5cOearn3x6VXMdjU4Vtx5X6ptpdWoA6z8AaWfpl0pOcAn9pKlIPSctjryoTYmHVjcc2h27DJUcqiVZ1psZCtbx5DqaqxasZmAEnOkOFSzzNgNrDAdcneVnE8jpr/N5imG3cc43h2i37ZIA46kesR51bO0CUlEEX4fD68qA2Xs8O90FCUpGbzkR5z6VaUoUJKM1v4jCIPtK2W6thDja4UJa7sIKlLLkA5SNDlSqbaTVS7EfZY6+4h3EQ2yle8gyFqgAwBEBJJAmedetbVwMrBSYMbw58vCKAwji21gDmJB4z6Gi27eTEE742eIJUBokev8AT1pQ+mVgfvD5U7fTCDaSTpzm310FJnVZVydQ4kelGeJ0CxUsC1a14V9om3nF4tae8ORBypCZAFrx+dev7fxamsM8oahtREc4NfP+2G8+9JPQmb2BPwHuFJdrIBlGLCxxsy9owwH2mYxltLaHBlSIEoBMa6nWsqrDDqNwlRHMAn0rKZsEj8Qz3LCbRJdUF2i3hz9KPd2hrw5VRNn7XUl3IZUFKIBNym0geFjr0p9isWExIMg3Gh8etTF2x/nKlC5I2wj8qU2bFQkdfoelcjZqiQItz4UPhcalcEgGPIjzp9ghNwqRHHUeJqnE4biJyJUEwuycplV40Ap9s1uCKHaGYj1plho4cLU4iL7QnEjcV4UPhjuUU6N0+FBYH2D40M4vSaUIMVKhfpXDxvUalwFeFcjasQDA+0vxHpTRXs0v2YLr8R6UcLiumek7R0qr4vBYjvF5VOZSokbwIibVZmjaqqrHNtPrcJUvKpUpSk6kxImxiZrL1VHaCa59alOl3AsVF8elw1WCWGylSyrMMqpJIINjoRSLamx3UYRTGGzXBAEqIGYyb84ke6rbs7EIfaS4icqriRGhi4PhQitoILymgd5ACo6EGDPEzNq0PDx7QF49DEbn3G/iJ5p9n2yMWlxxxAKUQWyQoDMoFJjKTJi94irvkxn7Sv5k1PjtqtNCX8qWiYVIJF7TAGvUUlxhwSFoQXjmX7IDajbnMadax9biYPak/A19k0NKwIoj/rf2xmRi+av5k1x3eLPFXvT+dBDC4X++V/61flWwxhf75X8i/wAqgG49z/eJdtH9I/4zDksYv94/yV0MJijfeH8tL8mG/v1/yOflUrTDKyEoecJOgCF0Qu+rf3iLYDrQ/sMr/aXtw9hXu5CpUEyo2sToLcYg8daNxu28V+jziWe8JWM2YlENpEhSrQZmIsaW7e+zJxb+ZDhczqlwrICgSeAHtW49KvuB7Pts7N+7/wBogpIUTaZMyYuI+VbSYAGDLY98yny8bTXPpKx2K23icRhHDiSpUKltxSYzDiAQADBHDSmjnab7lh1OlOcJQ2MsxJUbCfM+6i+7SjDJYaA3Qcic3AzOp0BOvUVVMIz+lMUG0j/gsMQXFf3ziRAA/d1A/dzE3UIqYVwIla79JecDilPth7KUZ0hQBuRIkAx0ioWGFd6Ocze/xo3G4ktiAmZ0uBpQex8cS6rOkpkAJn4+8+lebzMFhKAoLR88YygC9IMcmFwP2wfikfI0fjnllJCQSCYOWArLf2Z+taE2cyFLkTlTAE6jLz8/SiY9oKihGvdwJMV5J2n+6odWqM61KzKOaEzx3BwPjxNeo7e2h3DDrkkZUwIE3JgGPEivnXbWMJdKlcSbcvKlZBu4EZhcqbnprH2st5RmaRPGLD3VuvH1vCdfhWV4K/8AUZ7/AC/QS/dnxLzc3/EHqqrP2hQPwzF5j41lZXMn8MxeL2oUlMARUpNZWVOJVHmxjb65Gm2A4+J9a3WVpj2RIm6mGr0NA4H2T41lZQmAvSbc1odz2VVusrgju0GwGq/L5Ue1pWVldPWc7SrbYxSw8oBSgLWBPIUlUd89TWVlfH6kk5G95n0ulA2D3T0bDJAbQAIGUaeFAY7DJC8wSkKJgqgSRAsTrFZWV9b/ACifL35pUu3if+GPv9KqHY/eWsquQAATcgSbAnhWVlZn0h/DabOh/E/dLW4KgcFarK+ZE2kkRp52SSO/H8J+VbrKu0n8VPeIrW/wG90bY07y/E+tMtmXaM8/kKysr609Z8j2E8y7RKIVjSDBSwsCLQCUggcgQSPM1bPs/aAwDEACQCYESSTJPU1lZU+L2z7zLMv8v+0Rxj/9XqmknaV0pZJSSCEEggxFuEVlZRN1i16GVjYO2X1JGZ507o1cUePU1e+zKiWSSZJdXJP8RrKyuD2p5uk12rE4Vz64T6ge6vnvaPtrrVZRQR7MFKByFZWVlMjBP//Z">
            <a:hlinkClick r:id="rId3"/>
          </p:cNvPr>
          <p:cNvSpPr>
            <a:spLocks noChangeAspect="1" noChangeArrowheads="1"/>
          </p:cNvSpPr>
          <p:nvPr/>
        </p:nvSpPr>
        <p:spPr bwMode="auto">
          <a:xfrm>
            <a:off x="28575" y="-2103438"/>
            <a:ext cx="5838825" cy="43815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8" descr="data:image/jpeg;base64,/9j/4AAQSkZJRgABAQAAAQABAAD/2wCEAAkGBhQSERUUExQWFRQWFx4XFxgXFxoYHBobHBwcGhweFxgXHCYfGhokHBoYHy8gJCcpLCwsGB4xNTAqNSYrLCkBCQoKDgwOGg8PGiwkHyUsLC8tLC4pLCwsLCwsLCwsLCwsLCwsLCksLCwsLCwsLCwsKSwpKSwsLCwsKSwsLCwsLP/AABEIAMIBAwMBIgACEQEDEQH/xAAcAAACAgMBAQAAAAAAAAAAAAAEBQMGAAECBwj/xABFEAABAwIDBQUFBAcGBgMAAAABAgMRACEEEjEFIkFRYQYTcYGxMpGhwfAHFCPRFUJSYnKS4TNTosLS8SRDc4KDk1Sj4v/EABoBAAMBAQEBAAAAAAAAAAAAAAIDBAUBAAb/xAA4EQACAgEDAgMECAQHAQAAAAABAgARAwQSITFBEyJRMnGBkQVhobHB0eHwM0JSkhQjU3KTouIk/9oADAMBAAIRAxEAPwCqpb1oZzDkLtpxpg1rUrrQJFrXNSHLtM2vB3RBjUQpQOvcq9aVuC5pvjhLi/8AorpY8N5XjT7sXJcq0Z3s72/KrNhEwkTrVZwAldWhhUIFKyngTun7zaFSfhXWTMajZZKiBJiJNNWsNEQNTUWTLtMuXHYgeIZEC2ok1aPs+H4qh+4fUUClhHfFlX/MaU8hR1SpPtJn9kpSSORB/ap12WwpQsnQkFI63mvPqPJR7iKYWaHYy695aue96VF30WOkVoEkRxFZrZfSeCSbPW81RKBrAY1od5vmeqSE1wpQrgkGoyKBsnpCCyWuqhHjW3XISSTFCHnSIj2+k5uEddKStEAquTEcIIH5cKOxTpcJ9CbUCoqMgjUgHKI42ufP1roJIoSHNy1iCP55IiAbAdadBWVITMgcOHkOF6WoWCuEXSCCCTeONvjRryhBzGJFhxPnQEP19IIZQDIXSU6mx8iPMVDs95SXc03AMEnnpUqmMyBpYnMTyEHXzqLBLvMi/PU05tu24kGiDGGJ2gs8VSbe1FUftY6pWKzK17tN+cZhVuxyCSkjrb3QR8ap3aMn7zbg2j3Xq3RC8vPoYfiMzUYrJvW0Lynoa6fTesitrtGrOsQyYJ5VAlUUdhnJ3TXGJwkTQBuaMYU4sQVR0NFqfEQKGyyK5iKMizFrxJResrTZtWUdQYeEa9K7Sqhu9idZk12lyKz3XrNNW5ifHmHVRxaUKUhUzTfFn8VX/RVShtNVY/ZHukGf2viZPs9X4lWf9QDrVb2Wj8TyqyMD84oMxAAhaYcGH7ORMjwFNWcslSjAQJUbAe8/OgsMA0gqVAHH6NJNtdrUqbLTQJzEZlGINwSIIuLReszYcjcSx8gQcmF4ntNmxTL6WP7NspUkk74IUZ5iEq1iN2Yi1WTs52g7x5x51JS2wyVJSklZAzJzKOWAoxlGkDUxrXn+ytr5c4KQpS0hAVMQMwJFwbEAptFWZkhSm1oltUHMUZplcgJJgTJCiYlMWpuUBe0hRt1kHvPQMXj3A2wkZfvD2UhJ0CbLWTrZKd2eKiKbJNuVUHYJWytWIVLiUgoUk+2kQCDc6AxEQCM0Uw2T2hcxLyUAKGdYK1AnKlDYK8rY1K1RvKPAkRYVCyK5IXiusotl9qWvMeNd5a5beQvNlIORWVXRXLrrwqRVqjOMr1jd19JxFbiuir41omSK4AB0nbnGWgtqrIT40zgUs245uj0rpxjvOFuLieUpkg3A0486CdWVgxIT01J6zRakG8Dz0rqAABy1AoxQ5qZlEmgYlwAOcAXBuNfhTHEomSBvaSZt1jnUBBC5CRP1rFqmfUbzpxowR3gFaWRKyBO8o62mbnnz0+VQMIbn2gTNrxSnE4vOsqAIGgvMCbVE4+kbsHnY8flTNtm4hsvSWouiBmMa+n9Jqj9pnJxS4P8Ay0+lWM7XGQAgzHjVW22QcQqNChMe6qNCCuavq6xyMGIqDlRI8Na5DtqJwMRHGo3cJlJ5Vs7gTUr2HrNNKuCKZ4sgpmeFK2EwKNQZSocx/tQOvNxqHioCkVuK7Jgnoayb024qqnTYTAtWVpGlZXeYNiSpam9clNdtDKPEVtKokxPAVITZMvVRYi3Ep3z/ANFfypM3Tx4b/wD4l/KkzKbVQnQSPMLfiT7N/tB9cKtmBYk6Xqt7Lw8up8PlTTam3O5QUI9o2KvUDl41NqLYhBDwUilmgva/GnP3YNk6gc6rwrFvFRk3rE03GmxakGXJ4j3JEHyqy7D7SNpBbfRINu8TOYA2MibgiQYg+NK09nnSqAAd3NYjQmOMfRp5g+wZcIAdF7ezr/iqfP4TrTGOw48ym1EejaKEI7xsh0AHeClKWVRud5JnIIiMotHWUTO0VtqD7K8riAHF6AZs2XdTor2jI5ZvCnKuybaN0Egi1lXPA6+lR9nOyg+976VOstgLMBNr2zAm6ZiQNQTaJqXTqoJ5v6zKs4cCyJbuzwexDKC84WkzHcsp7rKEwIWr2m5gbqSDF5FPmMIlsZUaSTqTc9TJrnD4QN5iCVKWZUSSb9J0F7C9SJHzqLVZgzUvSNx49o6zY50dg8BKJJurS02BpctVjViZwpTABkRy8Pyo9BhGRiSOg++L1L7AKiYzSzayd2eOlOMejKsgePmZ0pRtMwmbXqbMm1yhjVO5bEQ4pw5ZkQPWoX3ie7gXIzW4gkj32qbEDdtoeAqVhsBCTxylPhc3+udebrVyFBZIkK4zWvcj41t7eC8sExblQuNLsfh2Ea2F6StbXW2YEfvTx8Jp4TdzJmybeDOGExmSo8OWl/r3UKtFrm9cO4od4YJAmb1Ibg38Y4+fKqQlSNjcwsnIDP1yH50txyZdt+wI8ppipOYgEGwt4c6CxN3T/ANOGthVel4e/fHaflxIMKqFU3xDMoBpQoZVDW9qfMCUpk2p+XggzbxiwREPEipUuxUuLw4ClgGTw68aGw6pkHUXp/BW4iiDU5eVvE1Ilq09aixVj50R94EQBeuntUBebuRVlRZqymVFcwx2ogbV3iPWtpR6VGo4mgb3VBnRvf8AiX/lpfhWbCmxTv8A/iX/AJaE2encBPATT14WKYW/7+qHbHZQlRccUEpSOJi/zqtbYfSp1RQZTNj/AL1DjMSVq1qHLahVPNuMhy5dw2jpOk0/7M7FS+VBRid0HkYNz00pCgVc+zDUGByPvilahiqGoekxh356TpTCsOe7WpK1o0KSTr1PlTnZmJUEyn2rxHUVT8S+pD6w4JUFkEeBjjwqwM9o0ISIso69OEVHkxkgTU0+VDYJ6TjaeGcdWEJvbMSoWQb/AKwvfh41e+wGCeZZ7pTjakrUSLHNAOSATwKkk3vbTlTcFtVlLl1hZVE2OUHoRpFrkXq27PgtsFRiUTIMQFLUrjqL/Gk5cjY06TowpkawZeRsveOYyEibCZJkC2topc6yUkpvM2tE0Nsnaiw+lAUShSoIIm3Q+dPHsNLuYq4iB4AHWh8JNQgONaN0ZM2/A9Oe0Cx2BCUAgyqN4e80/SdPCh32hDgOigB8D/WiECI8K1MWBMTHZ3r7JBkyFwLiPa5/E8vzpftfZyg0lVucTwpptNsl1NiRabdeNT4/BgoIj9UR0N/qKzsmm3vlf06fK5WMlKq/OUXvRNtetaKiU3tcm2mk1jispPnwonAtpKJUnOvNABJSnSbxJNRuOAZzEvnNRHtHEEpABsokG02Oh0mR0rBsJoIVlzOKKTvLIbSIEyGwSs+ZAq0fd1XhOUccqcoF772ptStzaSEoKQZ3SJG8LjLqmZpTZnryihKMWjQtb8n0laOzEaFMqng6NfBSaDwmz3iApDSiDdJEG3C0+FWhWOQluMqufs0DgWwUt5lKyBsJgFxNwZndi3ChTVOoJIjs30diyeyK90Ufod+R+EvrYkn6+VLMckpeIUMpy395q8OBGQpbUQYNypZg85VJFVDb2HjEAZlKGURmMm+bnpWhoNUc2XaRXBkjfR64KcNFrzdxyplg3TlANDYxMJHTrUmHunrNazm4xRRkuLQAQrnY0mcVlWYvzp40MwIJpRj2sqwRb9U/KixNQowMg7iSu4fMmRyke6hBIovDO3ynyqXFYSPOi30aMApYsQELFZWe6sqixF1DnESRUjqrCsmtMpvWdZmkALucjdUFH+6c/wAtLMKrcjiRHwqxo2Ot9xCUC2VU8oOXXpTnZv2aNIMvOKc/dTuDzPtHyirKsVIsrbWnneD7J4h9wIabKjxP6qRpKlaAVmL7KYhhYS82pE8bEGOSgSD/AFr3QJDaAhpCUpGiUiB/WgE7KYcUpRRKlWUCSfcCbfKvUegmeUF3PGtnbKJWM4OUK3oEwBrVuwrPd5iL8QenCnG1ezCmyVNg5emv0KWpw5uCoc+XjesrUM26mm1pcaBLWVLbWZay8qJUd4C0GOXKKk2DhQ6vJk7xxZCEJKstzbmL9abYjZGZ5C3ZLJUnvCnUJm/wp7tP7PHWMUh7CJLjHeBSSm5RBB3gbwOd9KpU2nEz8iFckZbF7Opw2HUhJBW6AVqyiU2SSgZpBTKfOjC2QEJJChYaZeMCALARFulHvtyCYiSqPCoH0WHl61hvkZzbfVNzGioPLJtjYNBxSE5Te/GLeB+oq7LRvD+P/KBVGbdKHkqnL+rJtGZQTM8Nacha4upW8b+0lR5EWhBtz0Mmtb6OXdiPvmVr+Mg90srgCgYvPLwNSjSqIpg90S2paVZErgKlJQZyCDYyJgSbKMiYosbZfBIKk/iNkpIMFMEAHLBjWDN9K1SB1Ezaloeak+71qUoBPu+dU0Yx7MhSXAUAqMKzCZuqQWwOUAExNc4HaD7QVvBWhuVRMydU8RPw5Uh8mLGaZgLjFR3FqDBdv7NW2snKYWrdUnx9elDsMQhUKWCIgJXlBMxcwTTxvOvKouB0Ed6WknRCsxTkMEqMiLQTeh/u2dSilQiSEpN1Huyc0xp58QayM+iyhg2Pkeks02VQxL8QFzs+kFREKFgCtSnDMgSQowdaix6AlpZSYhPDT+zvYccxmiHMSTI0MgxxEkESPrSgXj+E4D+yR/gisxsg3dJrBWPUzhBlCgSbhQibR4UK3iAGGSEJUpQSDIHEC8yKnbSSmeEqFLW1fhNdMvpUaD19R+Mq7xm2+QDDTfT2fUOVVO0cl/eCQQlFk6RCjx8atWEOVlqQSCgTc8vGqr2ocnEk6DKkfD+taf0a3+cR9RkurHlHvgmIAihsASlZSeIkVK45IAqNbmUg+7/evoF9JnN1uFIMGOelD7VRuXsTp461NirwoWvepdp4TO0YvaaG6InQLUxMy5mCVcabOuBSPAUow7eS06iR4/XpTBhVj1Bn3UbjvASLVqIPGsqZ5BBjlHpW6cGg+HDCanYblQAHShkCac7GwmZYFJqhCZ+8t2xcrDISRf8AXI4k9eIGkdKdIbkAjQ1Hg9mAtlKgCCNPr60rvYaFb7JklsgzzSqYPwPmDVAB7yFjZuYpEUK8zlWFjnCuo+vlTTEIHA0OG827EzRVAk6EggyLG9U7bGxsju6N1Wnzq+4XZSlASYIMKB/p+dd47YSVCE6nnpFS6vH4iWvWU6XMMbUTxK72U2M0hQUZUoaAxlB5jmYojsNjSFvskz3bi0j/ALVED/DFN8JsZTREXNLzswYfHJUk7z5K18pACbD+XzpOmR19oVC1Do7eU3J+0OzoOdI3f1hyPPzpNiVpQlK3FBKSoIknQyNY8/dV1UvU0n20GWWFrcRnbtugA+0Qmb6ROutBk0Sly8PHqmCbInxWAUnvIDS1HKWklcEiZXnBUBaxB9aODDTrqu7X+I0QF72ZWUwopWNMqoF9YFFDYWGLnfjMpwpCZJMRYi3hFCtbSS42XME0jvCsBdkpUUpVBCiY1TpJ41YAF4k5JPMga2qkuuNrT3fcqQlM2CiqyQBExMAX41PicPoMqiSok5dQFGbg6JTB+FNse2ypCg62FiJykAk5bgdTS7ZKmsSpGIAWCUKQEkiAJvwvprRrwaJgnntBsakym5hIIupV662fhitYFuepOnMeNSYk7yrcTqHOf7oiKkwbObNJUkRl3ZB3pFs6fSsbLWXVC+a4+UtTyYuO8DLJDqGciVOZkLcI3QlDRyIUhMxBUkHJJjNpeuy2pTZWWnQshTeUqM5cxIVOmc8yZE8qZKZAdSsrWYRkAkQbgyoDVVon4VHgHJdcZhayg95nVYSsk5E8N3StkdZH2ipWElxaSkZzKkpJhSglIAUCP1MxiDOs0mx0JWpnKoKU3ngjgRABg2PCKueBwLimyXUNtPqzXTCsok5JPGLGhU9nXMmVbgdXlhS8oSSeBnX31DrNIucbgPN++sfg1BxtV8SrJQUpiOdK3URh2jH7M+dOWsK73zwWmESA3eTEQZ8SJjrULWGQsKYk52FBK/EculvhXy7YXxMbHQi5uJmVyDBcA4ciUnSB9Cq12rah4+CfQVc0YDLHSqn2uT+MfAelVfRp/wDoPuMDVkFOIkUbjxrt9G7UQ0olCq+lMzBzIWTKTR+AelMHwNCKAQRGlEYBglSgBbWuPyIS8THsKEgWsOHhpQrUTTN47pnhSwprymxzCcUeJrEnePl6CtVG6DNZTdog+JCGxarr2RwEqmLJ9ah7Ndm0llT7iQuUnIkSYibwNSSLD86sPZFiG55x8Yoq5Ehd74EsLTUWrWBby4hJ/aSpJ6iyh7oPvNTNoJ0qXEYQjKoe0DI8rx5iR50+JbkQr9HomcompkYZIiALaVuZuL12K5FkmcnXxqPEJuk9fURWPLun+KPeDXT+nmPWhq54dZ2BVb7TjK9h18JUk+ZSoH/DHnVkCAKR9sEf8MSNUFK/IET8CaB+kLH7UJbxQkzS57aQCu7IBTpB48YPSK5RmJJGk+tL8bClHhdJ9QflTaB4hkkcxs/jVofZSlAW24FFSuQAER761tfHoZ7s9yIcdS2qABGa0mBflHGluF2gWlQYVyzXi3Dlx95pixtxpYh38IggSTYkm0TS9pELcDOHNtpbfSyJzrFoggAT7V5EwY8KjG1HPvfdhmGss94JAJ6cOka0zSpleUgtr/ZKoCgeQJE8/jUbrzbaw2t1KFrEpQTr8qXTQ9ywPGdn0OPB7vF5kpISj9W4MnncmfIV3szDZQoRG9p4A9T8qYBkpvE+F6TYhl02LZiSQIWY+NqizqFcZNvPMoxncNt8Rs2N8aWE/KpNo7RQ2guOKyoTcnU6wAIuSSYikezXUMZ1vLShJACcxIPMwFGTwqvbU7Sfen8oH4CCMgIguKj2o1PEAcBeOTRqax76+E8NP4mTaPnDNsdtXVuIRhd0kwEwFLcJtEGQkDWelyKfbEwWLCVrxSwSQAlEgwAZJOUBMnpVF2btJ9jEOOIbAJRlhxMXnNu8QLfGnLfbTFuwEpbQRdU74IJPEkBEW1mZpePMDy5N+n6SjNp2HlxgbfX9ZbGcKhRzLAgeWnWlW18Izhw6+BlzHMvUlR5iTrfQVVn9pIM/eHF4kpIUUoWkN5zaCucgsdEAx76ueCwyMTgwHmghCvZSlRMASBe3X8q6yrmUoR+cQbxENZ/CIcS4AgKBsYM9DEHzt76pPa1Z7wE6QB8Ku23dkZmmW8+VDq7+Ddwnw4zIgpGtUvtTlKwoGUmwPAxI/OszS6ZsOcE+h/SXNkV8RqV+aLba91YsgwZtoa2y4NNDW3JgKmnBMzqKmw2KKCPq1Dr1PUVG65KQeItXq4ghqMsbjSVIkHeUJNV0pInpPGimcQSm9wKDd3iYFeCEQi9iRqeTxF6yhHVib6+FZVG0xO6eo7CxK22U3kZQCPL14VZdi41oiL87ajxB+VcdnNloCR3gERF9Lf19KMd7MQczSpHATceChSwGWTEqTR4jzDBJTKTPUV2ly8HUfHwpRh1FoiZB4iNflTNR7xMpsoXHjTogjmSsogRy9KlqDCvZhOh0IqevQD1gz4uP4h86kxHsnwrFpkjx/OtvCUkdK9O30nc0s2rvNrTwKSPhSrtl2kOGbQhtSQ8tQABuQkAlSsvK0SedGYHEF3DNuEQVIBUOpFL3BiVjkxkAOZzsq6E/wileOQMx8SPmPT40z2OdwDkSPnS/aSfaPKD6fKiHrCeQ4xsWNBY1gKU3pEz7r0Y8kqSkcxWDBX1/Vt7iKKBUXMYc/diFE5kkknqFEmo9tYVTsCVFRQrLJJyrAzJInQ2IPMG+lOdmsSlRPj8B86hU0S4DwTPxED514gVRg0YHsHFKU2ASZTPlRuPUtaTvqzBO6Z4i4+Nq1s3D5M5HFRI9aLcRYmuMB0hJdSmPYVtb7jrihKiFx4pGviZrnDqw/eKvPIjhTnEbMYUuVJbUYAMrWNLXAUBaIppsbYWGU4AWWCBeAJ9TWCzh8u0Hm5uJm8LHZHaVtzC5jKXM0cybDlB0pe7hklUlQFyAVNEgkXsqI6QL2r0TFdkMJmI7lItwKh7oNq232Tw6SkwSQIAK1GOcSZqj/B5LuxA/x6EVR5lW7J9lfvKQ64TlCrDSbfqpEBOsTc6+NWZoOkPNhJKUyGglIQQDZIgxp11HuojE7VawjSnF2QkwMo4npSjanbhttpOJCittzdSE7qiUm9jpHzqxca41rv3kL5Hyvfyhmydhl1qXcwIzJA4jgddL+lUPtv2eThyEgiLmVKEzc6eE+6vQG+2LSW2CRCXyAgzpmBN/MQepqn/ats1eIcw+RB390HgpSiAB5cf4hXfDUAV1nkd2c30lESJEVPjtnuMrCVpIWU5o6W4jjcSNRIqyba2ScMhhhQ9lGdcRJUSrNCh+6EgcIHWkO3ezricSt5RTKj3ikixSFiUpMmZSISQeVcBBNfXGeagfUXBsSkC63EJcOUhuFZiFDdiElMkRYmb1jLJWqEgnmAOPlRu3dguOqaeDichSgA5DuJSECXFIE2ObhO5TfZOKLGFWpowsPb7raoJQEpgXhWXMSY9+leZwoJnkVmI+uVsslCst76Vo4eAaY4zEBxeYXkCSeJ4n31mDwCnlpbSQCsxKjAHMk8gJNEp3AHpPN5SYieZJJMfCsq/45eVwpaKghO6MvewcognchIJIJIHEmsrvigRgxsRctBxS3Ae5QV8LCR/MYSPfXLHZ/FkyXG2D/EVn3CE/GpV7SWTlBAAHPIEi+p5WPuonZ6Wlq/tQsi5yg5R4qOtHVmZxNRgzh1ttoCnO+KQcyiBJvNo4DTnTDBqSRKaXfpdtoZUyu/C3urX6bbBnIoE8ov8AGnbTEluKh6Wil2R7Kteh+vWi6r2I7WgGEtk8rgT8DVP7QfbApCy3h20qKbKWTKc03CQIkDTNpOlrkWO3rPBS54npzjgSCSQABJJsABxJ5V592g+1RGcs4QpJmC8v+zH8AkFZ+HjXn+3e3uMxYyOLCWzqhsZQR+8bk+BMdKXYJjMDFlDTqON+dTZMpriW6fTbm80vmz+yRxT5Wt4rBAU4uZUongkxGUgWPAWivRAyEoCRYAQPAV4xsvtOvCqIaXkA9oKBIJ6hXH3Gr612vISkrRMiZbVp/wBquPmaDFkVB5pRlxu58vQR/ssRm6GfeKF2iyciiOJ/L+tR7I7QMLUUpWApUQlW6Z6TY++mGKSCk84qtWDDiRspHBgGGbsmu30w6I5D5/nXeFTMVmPEFKuX+9FUC+JIzhouNDrFQqa3eqj/ALetaGLzLgaAfGp0XI6URHMEdJGtgJqBZgE8Bve7/YUTiV0Nj1ANnhNtJ+HGkZG2qW9BHILIETsZgBmLM9Uf/mm2ytqpaUVKyG1sgANKVYgRdY82U1GzjE/3qf8A0A18vidkYMCP38ZuPiDqQRx7j+Udbc7UhvCvPNplxIEBYtchMnnrpzikOP7auHZgxKUw8tRbGVJKUlJgqvI0vB41YsBs1C0FKiHM9l2CRFlZSkezFutE43AI7nuco7uIygQCALTz4Xr6XGjsgLdamI5VWIX1lcwGzXNo7IR94OV0rJSqInKVJSVJA4gnTWxqHbvZTDqYbZbCkrb4hUi8ZpnUmJ6fCrPsxClqKlKUUpGRIm0C90i09aRbOxRdccn2EuLSnqAdZovKK3CeXxKtT+zHWzdiYchlSUw1hwrKFRZVrqnjqqeZrh/GNYlag26JSYI9CKG2o9k2c8ICiZGXmToD0IHxryLsiH1Y5vuiQoqvyCZvPSK8Wo+WcCEi378T1ftxihh8N3jSR3wOVCiApQtcgqBiwF6UfZr2kdxodQ8lDi0JBQsoEkmfaGhgxen/AGqwQeQluVJsoGBqFCCJ56Uv7B9i04V3vEvFRKIKIjXWb3AOleAbddTp27OvPpLBi9lyDIFhBtY9AOQEUFhdgsoYUA2EyqdJk6iQbRc1L24x7qMK4pkwpIsQJPl1rzHYH2pYhLyE4hYUyTC5SARP626LxrpRO1doCDgc1HPafZYADqBAkBQFhcSCB5U37K9kkdynEO5grNmbAVl3Rxkc9fIc6dYfZicQgoV7KgnSOEq+Ypzj2AltKUiAkBI9Iri+bmG520tyujZjSrls+RMeV6ymSnoNZXePSct/U/MysbO2eX0F5wkFZ3BNkoTYW4k7x8DXSHlLcDbUobFzGpA1JPXQeNMsW4EpDaOEJAHuA91E7O2eG0ybqOv5DoK6eWoRKrQswVSYt61w4Lc+XOm3dDjQeKYAM8Pq9UgiJZSJUu2e2O4b3TDjgyo5pH6y/ECw6meFedtwLcKtnaHZ68XiisKAbACUA8Ejw5kk1a+z/wBmWEIbW4px3PcAwhNuYTfhzqAnxG4mji24ks9Z5StZEWtTPYZKVykpnTKvQz6eNe3q7EYEIyfdmoUY9m/kr2h5Gqdtv7J0f22FcywZ7pyVJN9AvUT1B8aF8JIqMx6pd1xD+klMqOduCoQpSSFJWP3olKh0UKYtLwpTmUlhR5BOQ+RYKePOgFbLdYcHeJXhiNFL/EaPD2gbW6+VbebU/laSlh1QsVNNLcMcyQLDS01FTA1LLRuT8+n2x1g9qYJCge5UCkhcB9ZG6RvQ4oDlV2xJSpoLTooAjwN6r3ZjsihkBTgSV33e5QmASQM05laAWm1W3HIHdHwtWjhUqOZmZnUkV98VYQbornaZlM9alwwhItet4lgLEExeaeIoxZgE8aYgwDzrlOEgQNK6W3aiMBRUhVc0LtPFBIF1C+qUhXvk2o/u7Un2u+kFKS6psxJypmZ0vmHKodY23EfrlmmUNkECe2gP75f/AKk/6qlw2LJIAeek6Q0j/VQa8Wn/AOS95JF//spp2ZyuPgB59WXeOYZUkDhZZ4xWJiQlgAft/WauRlVCa+z/AMx7sjs+nDpICipZJUtZ1UVGZI06V1jUZVEkkhQkdOlMAsqk8JqHaSZb8DX0wFLQmBuJaz3inG4gt4N0p9qCExrJtQezdnJZAQNEpuTxOqifEk/CmWHBIPIR8T/SocKQp4g+zIB8tAfMUoizZjQaWhCMa2lDRChJcAyiOPM/Cq1gsQjAYd5QSFOEiDl52uRwBvVh7QpAIVMlVh58vjQLTYISSAZAJBEgweRrrKDz3g43YcH2epEJZeUtLClpyqUnMpJOki01Ns0EKsNUCfO/pFVr7UtqusYcLaUUqWsIzA3CcpJj3RPC9eTbH7V4nDOBxt1dtUlRUlQ5KSTBFcW7nMjgdRPfO0WznHcOtKFZFSFBR4RfhNea9l/s5CnlKdO6gjK2Rdw3/wAIge+vTcW93qUqE5FoBgnSRmHrSwtFEHrRtj3G7nhm2iiI92NhyCr3fL0FdbSSSoAUW2rLw1F6HZVmJny/3rqgKKnCSzbpEjDGLCt0ehdrXFZXaE54hlaweEgydeA5f1NF5uNRBwc71p1yvDicnRcqvdotpf8ALTx1/Km68RAUf2RmNVRjfJWriaDIbAUd4S8cmcYbDmY5mvQtntQtscEN+sCqbhhJnjwq57OVKieJgeQ+pr2NNs4X3RpizuzyIPxqN1H4RH1rUmNH4Z+uNcoEoIo4penxnPfSAIrpLYSLADwEUMNKJAkV6MYVFba/xHOp+Zpg8dwdKVsCVLPX+tMlex5V09J30nONYJQrLrFvHhS3DBwjfbPiCPiJp1eDGsW8apLnafEAkHLa3sRf31l58wwsDZ/CVabE+YFVA49ZY+8AsZB61hA51RO03aTEKYVlzZoEZARF7kxwi/lQnZLtFi3QvOcwSNSmCPGNfGnrrLx76v7/AJTx0xD7CaP2fOejLAAF+NJtpJeznKgqRw3EKHvUKVsdrivigxqDKT7jUy+17n7KPd+Sqh1WrXINvI+yV4dJkXkAH4zjucUDutpA/wCi0PQUSw/i0zCelkIHpUJ7Tvng0OmU/wCutDtO9+y0fJX+qofFX+synw8n+mv7+MNcxGLDClAlKgpMezoSQbe6utqLxBOJAWqEKZDfAb3taa0ox+3nXBohJBBkZuF7jNB864/TTyicxBnXeMSNCOKT8KrTVoq0WJ+PviTpshN7VH7H5S9YfD5cOearn3x6VXMdjU4Vtx5X6ptpdWoA6z8AaWfpl0pOcAn9pKlIPSctjryoTYmHVjcc2h27DJUcqiVZ1psZCtbx5DqaqxasZmAEnOkOFSzzNgNrDAdcneVnE8jpr/N5imG3cc43h2i37ZIA46kesR51bO0CUlEEX4fD68qA2Xs8O90FCUpGbzkR5z6VaUoUJKM1v4jCIPtK2W6thDja4UJa7sIKlLLkA5SNDlSqbaTVS7EfZY6+4h3EQ2yle8gyFqgAwBEBJJAmedetbVwMrBSYMbw58vCKAwji21gDmJB4z6Gi27eTEE742eIJUBokev8AT1pQ+mVgfvD5U7fTCDaSTpzm310FJnVZVydQ4kelGeJ0CxUsC1a14V9om3nF4tae8ORBypCZAFrx+dev7fxamsM8oahtREc4NfP+2G8+9JPQmb2BPwHuFJdrIBlGLCxxsy9owwH2mYxltLaHBlSIEoBMa6nWsqrDDqNwlRHMAn0rKZsEj8Qz3LCbRJdUF2i3hz9KPd2hrw5VRNn7XUl3IZUFKIBNym0geFjr0p9isWExIMg3Gh8etTF2x/nKlC5I2wj8qU2bFQkdfoelcjZqiQItz4UPhcalcEgGPIjzp9ghNwqRHHUeJqnE4biJyJUEwuycplV40Ap9s1uCKHaGYj1plho4cLU4iL7QnEjcV4UPhjuUU6N0+FBYH2D40M4vSaUIMVKhfpXDxvUalwFeFcjasQDA+0vxHpTRXs0v2YLr8R6UcLiumek7R0qr4vBYjvF5VOZSokbwIibVZmjaqqrHNtPrcJUvKpUpSk6kxImxiZrL1VHaCa59alOl3AsVF8elw1WCWGylSyrMMqpJIINjoRSLamx3UYRTGGzXBAEqIGYyb84ke6rbs7EIfaS4icqriRGhi4PhQitoILymgd5ACo6EGDPEzNq0PDx7QF49DEbn3G/iJ5p9n2yMWlxxxAKUQWyQoDMoFJjKTJi94irvkxn7Sv5k1PjtqtNCX8qWiYVIJF7TAGvUUlxhwSFoQXjmX7IDajbnMadax9biYPak/A19k0NKwIoj/rf2xmRi+av5k1x3eLPFXvT+dBDC4X++V/61flWwxhf75X8i/wAqgG49z/eJdtH9I/4zDksYv94/yV0MJijfeH8tL8mG/v1/yOflUrTDKyEoecJOgCF0Qu+rf3iLYDrQ/sMr/aXtw9hXu5CpUEyo2sToLcYg8daNxu28V+jziWe8JWM2YlENpEhSrQZmIsaW7e+zJxb+ZDhczqlwrICgSeAHtW49KvuB7Pts7N+7/wBogpIUTaZMyYuI+VbSYAGDLY98yny8bTXPpKx2K23icRhHDiSpUKltxSYzDiAQADBHDSmjnab7lh1OlOcJQ2MsxJUbCfM+6i+7SjDJYaA3Qcic3AzOp0BOvUVVMIz+lMUG0j/gsMQXFf3ziRAA/d1A/dzE3UIqYVwIla79JecDilPth7KUZ0hQBuRIkAx0ioWGFd6Ocze/xo3G4ktiAmZ0uBpQex8cS6rOkpkAJn4+8+lebzMFhKAoLR88YygC9IMcmFwP2wfikfI0fjnllJCQSCYOWArLf2Z+taE2cyFLkTlTAE6jLz8/SiY9oKihGvdwJMV5J2n+6odWqM61KzKOaEzx3BwPjxNeo7e2h3DDrkkZUwIE3JgGPEivnXbWMJdKlcSbcvKlZBu4EZhcqbnprH2st5RmaRPGLD3VuvH1vCdfhWV4K/8AUZ7/AC/QS/dnxLzc3/EHqqrP2hQPwzF5j41lZXMn8MxeL2oUlMARUpNZWVOJVHmxjb65Gm2A4+J9a3WVpj2RIm6mGr0NA4H2T41lZQmAvSbc1odz2VVusrgju0GwGq/L5Ue1pWVldPWc7SrbYxSw8oBSgLWBPIUlUd89TWVlfH6kk5G95n0ulA2D3T0bDJAbQAIGUaeFAY7DJC8wSkKJgqgSRAsTrFZWV9b/ACifL35pUu3if+GPv9KqHY/eWsquQAATcgSbAnhWVlZn0h/DabOh/E/dLW4KgcFarK+ZE2kkRp52SSO/H8J+VbrKu0n8VPeIrW/wG90bY07y/E+tMtmXaM8/kKysr609Z8j2E8y7RKIVjSDBSwsCLQCUggcgQSPM1bPs/aAwDEACQCYESSTJPU1lZU+L2z7zLMv8v+0Rxj/9XqmknaV0pZJSSCEEggxFuEVlZRN1i16GVjYO2X1JGZ507o1cUePU1e+zKiWSSZJdXJP8RrKyuD2p5uk12rE4Vz64T6ge6vnvaPtrrVZRQR7MFKByFZWVlMjBP//Z">
            <a:hlinkClick r:id="rId3"/>
          </p:cNvPr>
          <p:cNvSpPr>
            <a:spLocks noChangeAspect="1" noChangeArrowheads="1"/>
          </p:cNvSpPr>
          <p:nvPr/>
        </p:nvSpPr>
        <p:spPr bwMode="auto">
          <a:xfrm>
            <a:off x="180975" y="-1951038"/>
            <a:ext cx="5838825" cy="43815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4106" name="Picture 10" descr="http://1.bp.blogspot.com/_jlBITdVF9uA/S7WoKIaNFVI/AAAAAAAABiI/u-TDkeMH8l4/s200/G097.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8300" y="4077072"/>
            <a:ext cx="2331492" cy="2436862"/>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2699792" y="4095174"/>
            <a:ext cx="6264696" cy="2308324"/>
          </a:xfrm>
          <a:prstGeom prst="rect">
            <a:avLst/>
          </a:prstGeom>
        </p:spPr>
        <p:txBody>
          <a:bodyPr wrap="square">
            <a:spAutoFit/>
          </a:bodyPr>
          <a:lstStyle/>
          <a:p>
            <a:pPr algn="ctr"/>
            <a:r>
              <a:rPr lang="es-CO" sz="2400" dirty="0"/>
              <a:t>Sin duda que </a:t>
            </a:r>
            <a:r>
              <a:rPr lang="es-CO" sz="2400" dirty="0" err="1" smtClean="0"/>
              <a:t>Bartimeo</a:t>
            </a:r>
            <a:r>
              <a:rPr lang="es-CO" sz="2400" dirty="0" smtClean="0"/>
              <a:t> </a:t>
            </a:r>
            <a:r>
              <a:rPr lang="es-CO" sz="2400" dirty="0" smtClean="0"/>
              <a:t>será </a:t>
            </a:r>
            <a:r>
              <a:rPr lang="es-CO" sz="2400" dirty="0"/>
              <a:t>uno de la gran multitud que </a:t>
            </a:r>
            <a:r>
              <a:rPr lang="es-CO" sz="2400" dirty="0" smtClean="0"/>
              <a:t>Juan </a:t>
            </a:r>
            <a:r>
              <a:rPr lang="es-CO" sz="2400"/>
              <a:t>vio </a:t>
            </a:r>
            <a:r>
              <a:rPr lang="es-CO" sz="2400" smtClean="0"/>
              <a:t>y que </a:t>
            </a:r>
            <a:r>
              <a:rPr lang="es-CO" sz="2400" dirty="0"/>
              <a:t>nadie podía </a:t>
            </a:r>
            <a:r>
              <a:rPr lang="es-CO" sz="2400" dirty="0" smtClean="0"/>
              <a:t>contar </a:t>
            </a:r>
            <a:r>
              <a:rPr lang="es-CO" sz="2400" dirty="0" smtClean="0">
                <a:solidFill>
                  <a:srgbClr val="FF0000"/>
                </a:solidFill>
              </a:rPr>
              <a:t>(lea Apoc.7:9,10).</a:t>
            </a:r>
          </a:p>
          <a:p>
            <a:pPr algn="ctr"/>
            <a:endParaRPr lang="es-CO" sz="2400" dirty="0">
              <a:solidFill>
                <a:srgbClr val="FF0000"/>
              </a:solidFill>
            </a:endParaRPr>
          </a:p>
          <a:p>
            <a:pPr algn="ctr"/>
            <a:r>
              <a:rPr lang="es-CO" sz="2400" dirty="0" smtClean="0"/>
              <a:t> </a:t>
            </a:r>
            <a:r>
              <a:rPr lang="es-CO" sz="2400" dirty="0"/>
              <a:t>Mi </a:t>
            </a:r>
            <a:r>
              <a:rPr lang="es-CO" sz="2400" dirty="0" smtClean="0"/>
              <a:t>oración </a:t>
            </a:r>
            <a:r>
              <a:rPr lang="es-CO" sz="2400" dirty="0"/>
              <a:t>y ruego es que usted y yo seamos </a:t>
            </a:r>
            <a:r>
              <a:rPr lang="es-CO" sz="2400" dirty="0" smtClean="0"/>
              <a:t>uno </a:t>
            </a:r>
            <a:r>
              <a:rPr lang="es-CO" sz="2400" dirty="0"/>
              <a:t>de </a:t>
            </a:r>
            <a:r>
              <a:rPr lang="es-CO" sz="2400" dirty="0" smtClean="0"/>
              <a:t>ellos con Bartimeo. </a:t>
            </a:r>
            <a:r>
              <a:rPr lang="es-CO" sz="2400" dirty="0"/>
              <a:t>Amen. </a:t>
            </a:r>
          </a:p>
        </p:txBody>
      </p:sp>
    </p:spTree>
    <p:extLst>
      <p:ext uri="{BB962C8B-B14F-4D97-AF65-F5344CB8AC3E}">
        <p14:creationId xmlns:p14="http://schemas.microsoft.com/office/powerpoint/2010/main" val="3673413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106"/>
                                        </p:tgtEl>
                                        <p:attrNameLst>
                                          <p:attrName>style.visibility</p:attrName>
                                        </p:attrNameLst>
                                      </p:cBhvr>
                                      <p:to>
                                        <p:strVal val="visible"/>
                                      </p:to>
                                    </p:set>
                                    <p:animEffect transition="in" filter="circle(in)">
                                      <p:cBhvr>
                                        <p:cTn id="7" dur="2000"/>
                                        <p:tgtEl>
                                          <p:spTgt spid="4106"/>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753</TotalTime>
  <Words>2267</Words>
  <Application>Microsoft Office PowerPoint</Application>
  <PresentationFormat>Presentación en pantalla (4:3)</PresentationFormat>
  <Paragraphs>90</Paragraphs>
  <Slides>20</Slides>
  <Notes>0</Notes>
  <HiddenSlides>0</HiddenSlides>
  <MMClips>0</MMClips>
  <ScaleCrop>false</ScaleCrop>
  <HeadingPairs>
    <vt:vector size="4" baseType="variant">
      <vt:variant>
        <vt:lpstr>Tema</vt:lpstr>
      </vt:variant>
      <vt:variant>
        <vt:i4>1</vt:i4>
      </vt:variant>
      <vt:variant>
        <vt:lpstr>Títulos de diapositiva</vt:lpstr>
      </vt:variant>
      <vt:variant>
        <vt:i4>20</vt:i4>
      </vt:variant>
    </vt:vector>
  </HeadingPairs>
  <TitlesOfParts>
    <vt:vector size="21"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ESPERANZA PARA VIVIR</dc:title>
  <dc:creator>FAMILIA FIERRO CH</dc:creator>
  <cp:lastModifiedBy>FAMILIA FIERRO CH</cp:lastModifiedBy>
  <cp:revision>81</cp:revision>
  <dcterms:created xsi:type="dcterms:W3CDTF">2012-11-19T12:50:05Z</dcterms:created>
  <dcterms:modified xsi:type="dcterms:W3CDTF">2013-11-15T11:40:24Z</dcterms:modified>
</cp:coreProperties>
</file>